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Lato"/>
      <p:regular r:id="rId21"/>
      <p:bold r:id="rId22"/>
      <p:italic r:id="rId23"/>
      <p:boldItalic r:id="rId24"/>
    </p:embeddedFont>
    <p:embeddedFont>
      <p:font typeface="Lato Light"/>
      <p:regular r:id="rId25"/>
      <p:bold r:id="rId26"/>
      <p:italic r:id="rId27"/>
      <p:boldItalic r:id="rId28"/>
    </p:embeddedFont>
    <p:embeddedFont>
      <p:font typeface="Lato Black"/>
      <p:bold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DA2F1C5-B9BC-4EA4-A0CF-75FD1C7BA32E}">
  <a:tblStyle styleId="{EDA2F1C5-B9BC-4EA4-A0CF-75FD1C7BA32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Lato-bold.fntdata"/><Relationship Id="rId21" Type="http://schemas.openxmlformats.org/officeDocument/2006/relationships/font" Target="fonts/Lato-regular.fntdata"/><Relationship Id="rId24" Type="http://schemas.openxmlformats.org/officeDocument/2006/relationships/font" Target="fonts/Lato-boldItalic.fntdata"/><Relationship Id="rId23"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Light-bold.fntdata"/><Relationship Id="rId25" Type="http://schemas.openxmlformats.org/officeDocument/2006/relationships/font" Target="fonts/LatoLight-regular.fntdata"/><Relationship Id="rId28" Type="http://schemas.openxmlformats.org/officeDocument/2006/relationships/font" Target="fonts/LatoLight-boldItalic.fntdata"/><Relationship Id="rId27" Type="http://schemas.openxmlformats.org/officeDocument/2006/relationships/font" Target="fonts/Lato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lack-bold.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LatoBlack-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ps.smartmatch.com/demo"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2bed7a5311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2bed7a5311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59f5acfc25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59f5acfc25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SmartConnect provides Year-End Utilization Reporting to each partner highlighting key stats such as the number of individuals who called in and how many enrolled into a Medicare plan.</a:t>
            </a:r>
            <a:endParaRPr>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59f5acfc25_0_7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59f5acfc25_0_7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Now that we’ve talked about both subscription options, let’s talk more about which option you think would work best for your organization and answer any questions you may have.  Keep in mind the </a:t>
            </a:r>
            <a:r>
              <a:rPr lang="en">
                <a:solidFill>
                  <a:schemeClr val="dk1"/>
                </a:solidFill>
              </a:rPr>
              <a:t>only</a:t>
            </a:r>
            <a:r>
              <a:rPr lang="en">
                <a:solidFill>
                  <a:schemeClr val="dk1"/>
                </a:solidFill>
              </a:rPr>
              <a:t> difference between the two models is Direct Marketing.  With Active+, groups will share census data and receive the in-home and email campaigns which helps take work off the HR team. </a:t>
            </a:r>
            <a:endParaRPr>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59f5acfc25_0_8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59f5acfc25_0_8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Let’s talk a little bit about how the organization can save money while utilizing SmartConnect.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SmartConnect conducted a case study on five of their clients, each of varying size to help illustrate the financial impact SmartConnect has on the overall organization’s bottom line.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As you can see there were significant cost savings for all groups.  A group as small as 1600 lives saved just under 27K in employer premiums alone.  A group as large as 50K employees saved almost half a million dollars in one year.  Keep in mind these figures are solely based on employer premiums and not employee claims.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All of these organizations are enrolled in the Active + subscription which provides direct marketing on their behalf to ensure employees get updates year-round.  This takes a lot of the work off HR’s plate as they don’t have to do all of the communications.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59f5acfc25_0_6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59f5acfc25_0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Let’s discuss next steps.  After you select your desired subscription model you’ll sign and return the SmartConnect Service Application.  From there, SmartConnect will send you additional information on how to complete the onboarding process.  Upon completion of their onboarding profile, the SmartConnect team will get to work creating your co-branded resources and unique phone number.  Once the resources have been finalized you’ll receive a Welcome Email from your SmartConnect Account Manager.  The Welcome Email will provide instructions on how to get started with SmartConnect.  Your dedicated Account Manager will invite you and your HR team to attend a Solution Walkthrough where they’ll help the team understand how to access our resources and, log into the portal and more. </a:t>
            </a:r>
            <a:endParaRPr>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59f5acfc25_0_9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59f5acfc25_0_9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2bed7a5311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2bed7a5311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59f5acfc25_0_7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59f5acfc25_0_7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Today we’re going to discuss how SmartConnect’s educational Medicare solution can benefit you and your employees.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Today’s Agenda Items Include: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Medicare Market Overview</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Who is SmartConnect &amp; What do they do?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What your employees will experience when they work with SmartConnect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SmartConnect Resources for HR Members and Employees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two SmartConnect subscription options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Potential Cost Savings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Finally we’ll review Next Steps and leave a few minutes for questions.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59f5acfc25_0_7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59f5acfc25_0_7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11,000 people a day are turning 65 and for many of these- retirement is NOT top of mind.  Most people are working long after 65 and for those who still have group coverage, Medicare is usually an afterthought.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SmartConnect empowers employees with the ability to access unbiased advice around Medicare, as we provide them with an unfiltered view of the market.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SmartConnect is here to make reviewing Medicare a stress free process allowing the employee, their family members and friends a trusted resource that they can count on to show them what they should or should not be doing.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59f5acfc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59f5acfc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chemeClr val="dk1"/>
                </a:solidFill>
              </a:rPr>
              <a:t>Who is SmartConnect &amp; What do they offer?</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SmartConnect is an exclusive Medicare Advocacy program created specifically for working and retiring adults (and family members and friends) who are Medicare-eligible. </a:t>
            </a:r>
            <a:endParaRPr sz="1000">
              <a:solidFill>
                <a:schemeClr val="dk1"/>
              </a:solidFill>
            </a:endParaRPr>
          </a:p>
          <a:p>
            <a:pPr indent="0" lvl="0" marL="457200" rtl="0" algn="l">
              <a:spcBef>
                <a:spcPts val="0"/>
              </a:spcBef>
              <a:spcAft>
                <a:spcPts val="0"/>
              </a:spcAft>
              <a:buClr>
                <a:schemeClr val="dk1"/>
              </a:buClr>
              <a:buSzPts val="1100"/>
              <a:buFont typeface="Arial"/>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They provide Medicare education and guidance to help individuals make a decision that’s best for their specific needs.  </a:t>
            </a:r>
            <a:endParaRPr sz="1000">
              <a:solidFill>
                <a:schemeClr val="dk1"/>
              </a:solidFill>
            </a:endParaRPr>
          </a:p>
          <a:p>
            <a:pPr indent="0" lvl="0" marL="457200" rtl="0" algn="l">
              <a:spcBef>
                <a:spcPts val="0"/>
              </a:spcBef>
              <a:spcAft>
                <a:spcPts val="0"/>
              </a:spcAft>
              <a:buClr>
                <a:schemeClr val="dk1"/>
              </a:buClr>
              <a:buSzPts val="1100"/>
              <a:buFont typeface="Arial"/>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They’ll evaluate Medicare as a lower cost alternative to their group coverage and offer enrollment services if/when Medicare is determined to be a better option.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SmartConnect agents are licensed in all 50 states and are carrier neutral which means they can look at the entire marketplace from an unbiased perspective.  Their </a:t>
            </a:r>
            <a:r>
              <a:rPr b="1" lang="en" sz="1000">
                <a:solidFill>
                  <a:schemeClr val="dk1"/>
                </a:solidFill>
              </a:rPr>
              <a:t>consultative approach to Medicare</a:t>
            </a:r>
            <a:r>
              <a:rPr lang="en" sz="1000">
                <a:solidFill>
                  <a:schemeClr val="dk1"/>
                </a:solidFill>
              </a:rPr>
              <a:t> </a:t>
            </a:r>
            <a:r>
              <a:rPr b="1" lang="en" sz="1000">
                <a:solidFill>
                  <a:schemeClr val="dk1"/>
                </a:solidFill>
              </a:rPr>
              <a:t>ensures employees will not be pressured to make a decision.</a:t>
            </a:r>
            <a:endParaRPr b="1" sz="1000">
              <a:solidFill>
                <a:schemeClr val="dk1"/>
              </a:solidFill>
            </a:endParaRPr>
          </a:p>
          <a:p>
            <a:pPr indent="0" lvl="0" marL="457200" rtl="0" algn="l">
              <a:spcBef>
                <a:spcPts val="0"/>
              </a:spcBef>
              <a:spcAft>
                <a:spcPts val="0"/>
              </a:spcAft>
              <a:buClr>
                <a:schemeClr val="dk1"/>
              </a:buClr>
              <a:buSzPts val="1100"/>
              <a:buFont typeface="Arial"/>
              <a:buNone/>
            </a:pPr>
            <a:r>
              <a:t/>
            </a:r>
            <a:endParaRPr b="1"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It’s important to know that SmartConnect is an extension of your benefits and can be utilized by all employees, even if they’re not on the group plan.  For example, if an employee’s spouse or family member needs Medicare assistance, SmartConnect can help!</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59f5acfc25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59f5acfc25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Let’s take a look at the SmartConnect Experience and what your employees can expect when they connect with a SmartConnect agent.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SmartConnect always wants to use real numbers when making comparisons.  They’ll ask that you provide a copy of your groups’ benefit guides in advance so their agents can reference them while speaking with employees.  This allows them to have exact monthly contributions and OOP expenses to compare against when helping an employee consider Medicare vs. their group coverage.  </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Medicare has a wide range of benefits available and that’s what make it so confusing for most.  SmartConnect will help your employees </a:t>
            </a:r>
            <a:r>
              <a:rPr b="1" lang="en" sz="1200">
                <a:solidFill>
                  <a:schemeClr val="dk1"/>
                </a:solidFill>
              </a:rPr>
              <a:t>understand what they currently have in place,</a:t>
            </a:r>
            <a:r>
              <a:rPr lang="en" sz="1200">
                <a:solidFill>
                  <a:schemeClr val="dk1"/>
                </a:solidFill>
              </a:rPr>
              <a:t> then help them </a:t>
            </a:r>
            <a:r>
              <a:rPr b="1" lang="en" sz="1200">
                <a:solidFill>
                  <a:schemeClr val="dk1"/>
                </a:solidFill>
              </a:rPr>
              <a:t>compare those benefits to Medicare</a:t>
            </a:r>
            <a:r>
              <a:rPr lang="en" sz="1200">
                <a:solidFill>
                  <a:schemeClr val="dk1"/>
                </a:solidFill>
              </a:rPr>
              <a:t> to ensure they have the most cost effective health insurance available that meets all of their needs </a:t>
            </a:r>
            <a:r>
              <a:rPr b="1" lang="en" sz="1200">
                <a:solidFill>
                  <a:schemeClr val="dk1"/>
                </a:solidFill>
              </a:rPr>
              <a:t>AND MOST IMPORTANTLY, MAKE SURE THEY UNDERSTAND HOW IT WORKS.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When an individual calls in, the agent will first get to know them so they can customize their journey.  The SmartConnect agent will ask questions about their health insurance needs and preferences.</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They will educate the employee on the basics of Medicare and the style of coverage options that are available in their area.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agent will provide a side-by-side comparison between the group health plan and the available Medicare options.  They’ll  assist the employee with identifying the best fit moving forward and review everything from Part A-Part D.   The agent will help the individual determine if Medicare Supplement or Medicare Advantage is the best option for their specific needs and then they’ll review all the costs.</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IF Medicare is determined to be the best option, the SmartConnect consultants will assist the employee with the enrollment process into the plan of their choice.  In addition, each employee will be offered an annual policy  review to ensure their plans adjust as their needs change over the years.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If for any reason Medicare isn’t the right fit whether it’s not cost effective or possibly the employee has dependents under their plan who don’t have any other insurance options, the SmartConnect agent will advise them that it’s best to stay on group coverage.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59f5acfc25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59f5acfc25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SmartConnect provides a variety of resources to support HR teams to simplify the topics of Medicare.  To name a few:</a:t>
            </a:r>
            <a:endParaRPr b="1">
              <a:solidFill>
                <a:schemeClr val="dk1"/>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highlight>
                <a:schemeClr val="lt1"/>
              </a:highlight>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The Employee Engagement Templated Emails </a:t>
            </a:r>
            <a:r>
              <a:rPr lang="en">
                <a:solidFill>
                  <a:schemeClr val="dk1"/>
                </a:solidFill>
              </a:rPr>
              <a:t>is a series of 6 email templates that are pivotal to drive awareness around the program.  The most important template included is the Introducing SmartConnect email that HR should send out as soon as the program is live.  This helps introduce employees to the partnership between SmartConnect and their organization.   All the HR team has to do is simply copy, paste and hit send.      </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a:t>
            </a:r>
            <a:r>
              <a:rPr b="1" lang="en">
                <a:solidFill>
                  <a:schemeClr val="dk1"/>
                </a:solidFill>
              </a:rPr>
              <a:t>Medicare Roadmap </a:t>
            </a:r>
            <a:r>
              <a:rPr lang="en">
                <a:solidFill>
                  <a:schemeClr val="dk1"/>
                </a:solidFill>
              </a:rPr>
              <a:t>provides a high-level overview of the different styles of plans an employee is able to choose from when customizing their Medicare coverage.  </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SmartConnect for HR &amp; Benefit Professionals  </a:t>
            </a:r>
            <a:r>
              <a:rPr lang="en">
                <a:solidFill>
                  <a:schemeClr val="dk1"/>
                </a:solidFill>
              </a:rPr>
              <a:t>to help Educate HR team on the services that SmartConnect offers and how we can assist the entire organization.  </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59f5acfc25_0_8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59f5acfc25_0_8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Benefits GPS Website is a one-stop shop for employees to access all of the brochures we looked at in previous slides.  The website is customized to include your organization’s logo and will also include your organization’s unique SmartConnect phone number.  The educational guided shopping experience provides an opportunity for the individual to answer a series of questions to determine what style of secondary coverage might be the best fit for them.</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addition, the GPS includes a pre-recorded Medicare 101 Webinar that can be accessed at any time.  This website is a great resources to include on your company’s intranet page or benefits guide.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DEMO SITE CAN BE ACCESSED HERE: </a:t>
            </a:r>
            <a:r>
              <a:rPr lang="en" u="sng">
                <a:solidFill>
                  <a:schemeClr val="hlink"/>
                </a:solidFill>
                <a:hlinkClick r:id="rId2"/>
              </a:rPr>
              <a:t>https://gps.smartmatch.com/demo</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59f5acfc25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59f5acfc25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SmartConnect offers a variety of Virtual Presentations tailored to employees and HR teams.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Their Medicare 101 Webinars are hosted monthly and aim to educate individuals on the most important Medicare topics and misconceptions.  The monthly webinars are public to all SmartConnect clients; however, they offer private sessions for groups who want to them to host one specific to their employees.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Benefit Fair Presentations are great to schedule before or during your open enrollment and provide a short 10-15 minute presentation on what SmartConnect offers and how the employees can get in touch with them.</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Finally, their Webinars for HR Members offer high-level Medicare education as well as tips on how to utilize all of the SmartConnect tools and further employee engagement.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59f5acfc25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59f5acfc25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Direct Marketing has been proven to be the most effective way to get the word out about SmartConnect.  Without the direct marketing, the HR team is responsible for sending all communications to their employees.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With the Active+ offering, your groups will receive direct mail in-home pieces by SmartConnect throughout the year.  Marketing campaigns are also administered via email throughout the year.  Employees will receive emails providing education on confusing medicare topics, registration links for upcoming webinars, and more!   While it’s still critical that the HR teams send out the “Introducing SmartConnect” email template to their employees, the Active+ subscription takes work off their plate regarding correspondence so that their employees can keep SmartConnect top of mind.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Direct Marketing is proven to increase employee engagement by at least 50%.</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45295C"/>
        </a:solidFill>
      </p:bgPr>
    </p:bg>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b="0" l="0" r="0" t="0"/>
          <a:stretch/>
        </p:blipFill>
        <p:spPr>
          <a:xfrm>
            <a:off x="0" y="0"/>
            <a:ext cx="9144000" cy="5143520"/>
          </a:xfrm>
          <a:prstGeom prst="rect">
            <a:avLst/>
          </a:prstGeom>
          <a:noFill/>
          <a:ln>
            <a:noFill/>
          </a:ln>
        </p:spPr>
      </p:pic>
      <p:pic>
        <p:nvPicPr>
          <p:cNvPr id="10" name="Google Shape;10;p2"/>
          <p:cNvPicPr preferRelativeResize="0"/>
          <p:nvPr/>
        </p:nvPicPr>
        <p:blipFill rotWithShape="1">
          <a:blip r:embed="rId3">
            <a:alphaModFix/>
          </a:blip>
          <a:srcRect b="0" l="0" r="0" t="0"/>
          <a:stretch/>
        </p:blipFill>
        <p:spPr>
          <a:xfrm>
            <a:off x="6863425" y="4188941"/>
            <a:ext cx="1923575" cy="5381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 Half &amp; Half">
  <p:cSld name="TITLE_AND_BODY_1">
    <p:spTree>
      <p:nvGrpSpPr>
        <p:cNvPr id="62" name="Shape 62"/>
        <p:cNvGrpSpPr/>
        <p:nvPr/>
      </p:nvGrpSpPr>
      <p:grpSpPr>
        <a:xfrm>
          <a:off x="0" y="0"/>
          <a:ext cx="0" cy="0"/>
          <a:chOff x="0" y="0"/>
          <a:chExt cx="0" cy="0"/>
        </a:xfrm>
      </p:grpSpPr>
      <p:sp>
        <p:nvSpPr>
          <p:cNvPr id="63" name="Google Shape;63;p11"/>
          <p:cNvSpPr/>
          <p:nvPr/>
        </p:nvSpPr>
        <p:spPr>
          <a:xfrm>
            <a:off x="5064600" y="0"/>
            <a:ext cx="4079400" cy="5143500"/>
          </a:xfrm>
          <a:prstGeom prst="rect">
            <a:avLst/>
          </a:prstGeom>
          <a:solidFill>
            <a:srgbClr val="4529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64" name="Google Shape;64;p11"/>
          <p:cNvSpPr txBox="1"/>
          <p:nvPr>
            <p:ph type="title"/>
          </p:nvPr>
        </p:nvSpPr>
        <p:spPr>
          <a:xfrm>
            <a:off x="311700" y="701663"/>
            <a:ext cx="4295700" cy="1089000"/>
          </a:xfrm>
          <a:prstGeom prst="rect">
            <a:avLst/>
          </a:prstGeom>
          <a:noFill/>
          <a:ln>
            <a:noFill/>
          </a:ln>
        </p:spPr>
        <p:txBody>
          <a:bodyPr anchorCtr="0" anchor="t" bIns="91425" lIns="91425" spcFirstLastPara="1" rIns="91425" wrap="square" tIns="91425">
            <a:noAutofit/>
          </a:bodyPr>
          <a:lstStyle>
            <a:lvl1pPr lvl="0" algn="l">
              <a:lnSpc>
                <a:spcPct val="80000"/>
              </a:lnSpc>
              <a:spcBef>
                <a:spcPts val="0"/>
              </a:spcBef>
              <a:spcAft>
                <a:spcPts val="0"/>
              </a:spcAft>
              <a:buClr>
                <a:srgbClr val="45295C"/>
              </a:buClr>
              <a:buSzPts val="3200"/>
              <a:buFont typeface="Lato Black"/>
              <a:buNone/>
              <a:defRPr sz="3200">
                <a:solidFill>
                  <a:srgbClr val="45295C"/>
                </a:solidFill>
                <a:latin typeface="Lato Black"/>
                <a:ea typeface="Lato Black"/>
                <a:cs typeface="Lato Black"/>
                <a:sym typeface="Lato Black"/>
              </a:defRPr>
            </a:lvl1pPr>
            <a:lvl2pPr lvl="1" algn="l">
              <a:lnSpc>
                <a:spcPct val="80000"/>
              </a:lnSpc>
              <a:spcBef>
                <a:spcPts val="0"/>
              </a:spcBef>
              <a:spcAft>
                <a:spcPts val="0"/>
              </a:spcAft>
              <a:buSzPts val="2800"/>
              <a:buNone/>
              <a:defRPr/>
            </a:lvl2pPr>
            <a:lvl3pPr lvl="2" algn="l">
              <a:lnSpc>
                <a:spcPct val="80000"/>
              </a:lnSpc>
              <a:spcBef>
                <a:spcPts val="0"/>
              </a:spcBef>
              <a:spcAft>
                <a:spcPts val="0"/>
              </a:spcAft>
              <a:buSzPts val="2800"/>
              <a:buNone/>
              <a:defRPr/>
            </a:lvl3pPr>
            <a:lvl4pPr lvl="3" algn="l">
              <a:lnSpc>
                <a:spcPct val="80000"/>
              </a:lnSpc>
              <a:spcBef>
                <a:spcPts val="0"/>
              </a:spcBef>
              <a:spcAft>
                <a:spcPts val="0"/>
              </a:spcAft>
              <a:buSzPts val="2800"/>
              <a:buNone/>
              <a:defRPr/>
            </a:lvl4pPr>
            <a:lvl5pPr lvl="4" algn="l">
              <a:lnSpc>
                <a:spcPct val="80000"/>
              </a:lnSpc>
              <a:spcBef>
                <a:spcPts val="0"/>
              </a:spcBef>
              <a:spcAft>
                <a:spcPts val="0"/>
              </a:spcAft>
              <a:buSzPts val="2800"/>
              <a:buNone/>
              <a:defRPr/>
            </a:lvl5pPr>
            <a:lvl6pPr lvl="5" algn="l">
              <a:lnSpc>
                <a:spcPct val="80000"/>
              </a:lnSpc>
              <a:spcBef>
                <a:spcPts val="0"/>
              </a:spcBef>
              <a:spcAft>
                <a:spcPts val="0"/>
              </a:spcAft>
              <a:buSzPts val="2800"/>
              <a:buNone/>
              <a:defRPr/>
            </a:lvl6pPr>
            <a:lvl7pPr lvl="6" algn="l">
              <a:lnSpc>
                <a:spcPct val="80000"/>
              </a:lnSpc>
              <a:spcBef>
                <a:spcPts val="0"/>
              </a:spcBef>
              <a:spcAft>
                <a:spcPts val="0"/>
              </a:spcAft>
              <a:buSzPts val="2800"/>
              <a:buNone/>
              <a:defRPr/>
            </a:lvl7pPr>
            <a:lvl8pPr lvl="7" algn="l">
              <a:lnSpc>
                <a:spcPct val="80000"/>
              </a:lnSpc>
              <a:spcBef>
                <a:spcPts val="0"/>
              </a:spcBef>
              <a:spcAft>
                <a:spcPts val="0"/>
              </a:spcAft>
              <a:buSzPts val="2800"/>
              <a:buNone/>
              <a:defRPr/>
            </a:lvl8pPr>
            <a:lvl9pPr lvl="8" algn="l">
              <a:lnSpc>
                <a:spcPct val="80000"/>
              </a:lnSpc>
              <a:spcBef>
                <a:spcPts val="0"/>
              </a:spcBef>
              <a:spcAft>
                <a:spcPts val="0"/>
              </a:spcAft>
              <a:buSzPts val="2800"/>
              <a:buNone/>
              <a:defRPr/>
            </a:lvl9pPr>
          </a:lstStyle>
          <a:p/>
        </p:txBody>
      </p:sp>
      <p:sp>
        <p:nvSpPr>
          <p:cNvPr id="65" name="Google Shape;65;p11"/>
          <p:cNvSpPr txBox="1"/>
          <p:nvPr>
            <p:ph idx="2" type="title"/>
          </p:nvPr>
        </p:nvSpPr>
        <p:spPr>
          <a:xfrm>
            <a:off x="311700" y="2813575"/>
            <a:ext cx="4295700" cy="996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434343"/>
              </a:buClr>
              <a:buSzPts val="1600"/>
              <a:buFont typeface="Lato Light"/>
              <a:buNone/>
              <a:defRPr sz="1600">
                <a:solidFill>
                  <a:srgbClr val="434343"/>
                </a:solidFill>
                <a:latin typeface="Lato Light"/>
                <a:ea typeface="Lato Light"/>
                <a:cs typeface="Lato Light"/>
                <a:sym typeface="Lato Ligh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66" name="Google Shape;66;p11"/>
          <p:cNvCxnSpPr/>
          <p:nvPr/>
        </p:nvCxnSpPr>
        <p:spPr>
          <a:xfrm>
            <a:off x="387900" y="2124075"/>
            <a:ext cx="1860000" cy="0"/>
          </a:xfrm>
          <a:prstGeom prst="straightConnector1">
            <a:avLst/>
          </a:prstGeom>
          <a:noFill/>
          <a:ln cap="flat" cmpd="sng" w="76200">
            <a:solidFill>
              <a:srgbClr val="ED5C2E"/>
            </a:solidFill>
            <a:prstDash val="solid"/>
            <a:round/>
            <a:headEnd len="sm" w="sm" type="none"/>
            <a:tailEnd len="sm" w="sm" type="none"/>
          </a:ln>
        </p:spPr>
      </p:cxnSp>
      <p:sp>
        <p:nvSpPr>
          <p:cNvPr id="67" name="Google Shape;67;p11"/>
          <p:cNvSpPr txBox="1"/>
          <p:nvPr>
            <p:ph idx="3" type="title"/>
          </p:nvPr>
        </p:nvSpPr>
        <p:spPr>
          <a:xfrm>
            <a:off x="311700" y="171450"/>
            <a:ext cx="42957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999999"/>
              </a:buClr>
              <a:buSzPts val="1200"/>
              <a:buNone/>
              <a:defRPr sz="1200">
                <a:solidFill>
                  <a:srgbClr val="999999"/>
                </a:solidFill>
              </a:defRPr>
            </a:lvl1pPr>
            <a:lvl2pPr lvl="1" algn="l">
              <a:lnSpc>
                <a:spcPct val="100000"/>
              </a:lnSpc>
              <a:spcBef>
                <a:spcPts val="0"/>
              </a:spcBef>
              <a:spcAft>
                <a:spcPts val="0"/>
              </a:spcAft>
              <a:buClr>
                <a:srgbClr val="999999"/>
              </a:buClr>
              <a:buSzPts val="1200"/>
              <a:buNone/>
              <a:defRPr b="1" sz="1200">
                <a:solidFill>
                  <a:srgbClr val="999999"/>
                </a:solidFill>
              </a:defRPr>
            </a:lvl2pPr>
            <a:lvl3pPr lvl="2" algn="l">
              <a:lnSpc>
                <a:spcPct val="100000"/>
              </a:lnSpc>
              <a:spcBef>
                <a:spcPts val="0"/>
              </a:spcBef>
              <a:spcAft>
                <a:spcPts val="0"/>
              </a:spcAft>
              <a:buClr>
                <a:srgbClr val="999999"/>
              </a:buClr>
              <a:buSzPts val="1200"/>
              <a:buNone/>
              <a:defRPr b="1" sz="1200">
                <a:solidFill>
                  <a:srgbClr val="999999"/>
                </a:solidFill>
              </a:defRPr>
            </a:lvl3pPr>
            <a:lvl4pPr lvl="3" algn="l">
              <a:lnSpc>
                <a:spcPct val="100000"/>
              </a:lnSpc>
              <a:spcBef>
                <a:spcPts val="0"/>
              </a:spcBef>
              <a:spcAft>
                <a:spcPts val="0"/>
              </a:spcAft>
              <a:buClr>
                <a:srgbClr val="999999"/>
              </a:buClr>
              <a:buSzPts val="1200"/>
              <a:buNone/>
              <a:defRPr b="1" sz="1200">
                <a:solidFill>
                  <a:srgbClr val="999999"/>
                </a:solidFill>
              </a:defRPr>
            </a:lvl4pPr>
            <a:lvl5pPr lvl="4" algn="l">
              <a:lnSpc>
                <a:spcPct val="100000"/>
              </a:lnSpc>
              <a:spcBef>
                <a:spcPts val="0"/>
              </a:spcBef>
              <a:spcAft>
                <a:spcPts val="0"/>
              </a:spcAft>
              <a:buClr>
                <a:srgbClr val="999999"/>
              </a:buClr>
              <a:buSzPts val="1200"/>
              <a:buNone/>
              <a:defRPr b="1" sz="1200">
                <a:solidFill>
                  <a:srgbClr val="999999"/>
                </a:solidFill>
              </a:defRPr>
            </a:lvl5pPr>
            <a:lvl6pPr lvl="5" algn="l">
              <a:lnSpc>
                <a:spcPct val="100000"/>
              </a:lnSpc>
              <a:spcBef>
                <a:spcPts val="0"/>
              </a:spcBef>
              <a:spcAft>
                <a:spcPts val="0"/>
              </a:spcAft>
              <a:buClr>
                <a:srgbClr val="999999"/>
              </a:buClr>
              <a:buSzPts val="1200"/>
              <a:buNone/>
              <a:defRPr b="1" sz="1200">
                <a:solidFill>
                  <a:srgbClr val="999999"/>
                </a:solidFill>
              </a:defRPr>
            </a:lvl6pPr>
            <a:lvl7pPr lvl="6" algn="l">
              <a:lnSpc>
                <a:spcPct val="100000"/>
              </a:lnSpc>
              <a:spcBef>
                <a:spcPts val="0"/>
              </a:spcBef>
              <a:spcAft>
                <a:spcPts val="0"/>
              </a:spcAft>
              <a:buClr>
                <a:srgbClr val="999999"/>
              </a:buClr>
              <a:buSzPts val="1200"/>
              <a:buNone/>
              <a:defRPr b="1" sz="1200">
                <a:solidFill>
                  <a:srgbClr val="999999"/>
                </a:solidFill>
              </a:defRPr>
            </a:lvl7pPr>
            <a:lvl8pPr lvl="7" algn="l">
              <a:lnSpc>
                <a:spcPct val="100000"/>
              </a:lnSpc>
              <a:spcBef>
                <a:spcPts val="0"/>
              </a:spcBef>
              <a:spcAft>
                <a:spcPts val="0"/>
              </a:spcAft>
              <a:buClr>
                <a:srgbClr val="999999"/>
              </a:buClr>
              <a:buSzPts val="1200"/>
              <a:buNone/>
              <a:defRPr b="1" sz="1200">
                <a:solidFill>
                  <a:srgbClr val="999999"/>
                </a:solidFill>
              </a:defRPr>
            </a:lvl8pPr>
            <a:lvl9pPr lvl="8" algn="l">
              <a:lnSpc>
                <a:spcPct val="100000"/>
              </a:lnSpc>
              <a:spcBef>
                <a:spcPts val="0"/>
              </a:spcBef>
              <a:spcAft>
                <a:spcPts val="0"/>
              </a:spcAft>
              <a:buClr>
                <a:srgbClr val="999999"/>
              </a:buClr>
              <a:buSzPts val="1200"/>
              <a:buNone/>
              <a:defRPr b="1" sz="1200">
                <a:solidFill>
                  <a:srgbClr val="999999"/>
                </a:solidFill>
              </a:defRPr>
            </a:lvl9pPr>
          </a:lstStyle>
          <a:p/>
        </p:txBody>
      </p:sp>
      <p:sp>
        <p:nvSpPr>
          <p:cNvPr id="68" name="Google Shape;68;p11"/>
          <p:cNvSpPr txBox="1"/>
          <p:nvPr>
            <p:ph idx="1" type="body"/>
          </p:nvPr>
        </p:nvSpPr>
        <p:spPr>
          <a:xfrm>
            <a:off x="5373750" y="400050"/>
            <a:ext cx="3461100" cy="43434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rgbClr val="FFFFFF"/>
              </a:buClr>
              <a:buSzPts val="1800"/>
              <a:buFont typeface="Lato Light"/>
              <a:buChar char="●"/>
              <a:defRPr>
                <a:solidFill>
                  <a:srgbClr val="FFFFFF"/>
                </a:solidFill>
                <a:latin typeface="Lato Light"/>
                <a:ea typeface="Lato Light"/>
                <a:cs typeface="Lato Light"/>
                <a:sym typeface="Lato Light"/>
              </a:defRPr>
            </a:lvl1pPr>
            <a:lvl2pPr indent="-330200" lvl="1" marL="914400" algn="l">
              <a:lnSpc>
                <a:spcPct val="115000"/>
              </a:lnSpc>
              <a:spcBef>
                <a:spcPts val="1600"/>
              </a:spcBef>
              <a:spcAft>
                <a:spcPts val="0"/>
              </a:spcAft>
              <a:buClr>
                <a:srgbClr val="FFFFFF"/>
              </a:buClr>
              <a:buSzPts val="1600"/>
              <a:buFont typeface="Lato Light"/>
              <a:buChar char="○"/>
              <a:defRPr sz="1600">
                <a:solidFill>
                  <a:srgbClr val="FFFFFF"/>
                </a:solidFill>
                <a:latin typeface="Lato Light"/>
                <a:ea typeface="Lato Light"/>
                <a:cs typeface="Lato Light"/>
                <a:sym typeface="Lato Light"/>
              </a:defRPr>
            </a:lvl2pPr>
            <a:lvl3pPr indent="-330200" lvl="2" marL="1371600" algn="l">
              <a:lnSpc>
                <a:spcPct val="115000"/>
              </a:lnSpc>
              <a:spcBef>
                <a:spcPts val="1600"/>
              </a:spcBef>
              <a:spcAft>
                <a:spcPts val="0"/>
              </a:spcAft>
              <a:buClr>
                <a:srgbClr val="FFFFFF"/>
              </a:buClr>
              <a:buSzPts val="1600"/>
              <a:buFont typeface="Lato Light"/>
              <a:buChar char="■"/>
              <a:defRPr sz="1600">
                <a:solidFill>
                  <a:srgbClr val="FFFFFF"/>
                </a:solidFill>
                <a:latin typeface="Lato Light"/>
                <a:ea typeface="Lato Light"/>
                <a:cs typeface="Lato Light"/>
                <a:sym typeface="Lato Light"/>
              </a:defRPr>
            </a:lvl3pPr>
            <a:lvl4pPr indent="-330200" lvl="3" marL="1828800" algn="l">
              <a:lnSpc>
                <a:spcPct val="115000"/>
              </a:lnSpc>
              <a:spcBef>
                <a:spcPts val="1600"/>
              </a:spcBef>
              <a:spcAft>
                <a:spcPts val="0"/>
              </a:spcAft>
              <a:buClr>
                <a:srgbClr val="FFFFFF"/>
              </a:buClr>
              <a:buSzPts val="1600"/>
              <a:buFont typeface="Lato Light"/>
              <a:buChar char="●"/>
              <a:defRPr sz="1600">
                <a:solidFill>
                  <a:srgbClr val="FFFFFF"/>
                </a:solidFill>
                <a:latin typeface="Lato Light"/>
                <a:ea typeface="Lato Light"/>
                <a:cs typeface="Lato Light"/>
                <a:sym typeface="Lato Light"/>
              </a:defRPr>
            </a:lvl4pPr>
            <a:lvl5pPr indent="-330200" lvl="4" marL="2286000" algn="l">
              <a:lnSpc>
                <a:spcPct val="115000"/>
              </a:lnSpc>
              <a:spcBef>
                <a:spcPts val="1600"/>
              </a:spcBef>
              <a:spcAft>
                <a:spcPts val="0"/>
              </a:spcAft>
              <a:buClr>
                <a:srgbClr val="FFFFFF"/>
              </a:buClr>
              <a:buSzPts val="1600"/>
              <a:buFont typeface="Lato Light"/>
              <a:buChar char="○"/>
              <a:defRPr sz="1600">
                <a:solidFill>
                  <a:srgbClr val="FFFFFF"/>
                </a:solidFill>
                <a:latin typeface="Lato Light"/>
                <a:ea typeface="Lato Light"/>
                <a:cs typeface="Lato Light"/>
                <a:sym typeface="Lato Light"/>
              </a:defRPr>
            </a:lvl5pPr>
            <a:lvl6pPr indent="-330200" lvl="5" marL="2743200" algn="l">
              <a:lnSpc>
                <a:spcPct val="115000"/>
              </a:lnSpc>
              <a:spcBef>
                <a:spcPts val="1600"/>
              </a:spcBef>
              <a:spcAft>
                <a:spcPts val="0"/>
              </a:spcAft>
              <a:buClr>
                <a:srgbClr val="FFFFFF"/>
              </a:buClr>
              <a:buSzPts val="1600"/>
              <a:buFont typeface="Lato Light"/>
              <a:buChar char="■"/>
              <a:defRPr sz="1600">
                <a:solidFill>
                  <a:srgbClr val="FFFFFF"/>
                </a:solidFill>
                <a:latin typeface="Lato Light"/>
                <a:ea typeface="Lato Light"/>
                <a:cs typeface="Lato Light"/>
                <a:sym typeface="Lato Light"/>
              </a:defRPr>
            </a:lvl6pPr>
            <a:lvl7pPr indent="-330200" lvl="6" marL="3200400" algn="l">
              <a:lnSpc>
                <a:spcPct val="115000"/>
              </a:lnSpc>
              <a:spcBef>
                <a:spcPts val="1600"/>
              </a:spcBef>
              <a:spcAft>
                <a:spcPts val="0"/>
              </a:spcAft>
              <a:buClr>
                <a:srgbClr val="FFFFFF"/>
              </a:buClr>
              <a:buSzPts val="1600"/>
              <a:buFont typeface="Lato Light"/>
              <a:buChar char="●"/>
              <a:defRPr sz="1600">
                <a:solidFill>
                  <a:srgbClr val="FFFFFF"/>
                </a:solidFill>
                <a:latin typeface="Lato Light"/>
                <a:ea typeface="Lato Light"/>
                <a:cs typeface="Lato Light"/>
                <a:sym typeface="Lato Light"/>
              </a:defRPr>
            </a:lvl7pPr>
            <a:lvl8pPr indent="-330200" lvl="7" marL="3657600" algn="l">
              <a:lnSpc>
                <a:spcPct val="115000"/>
              </a:lnSpc>
              <a:spcBef>
                <a:spcPts val="1600"/>
              </a:spcBef>
              <a:spcAft>
                <a:spcPts val="0"/>
              </a:spcAft>
              <a:buClr>
                <a:srgbClr val="FFFFFF"/>
              </a:buClr>
              <a:buSzPts val="1600"/>
              <a:buFont typeface="Lato Light"/>
              <a:buChar char="○"/>
              <a:defRPr sz="1600">
                <a:solidFill>
                  <a:srgbClr val="FFFFFF"/>
                </a:solidFill>
                <a:latin typeface="Lato Light"/>
                <a:ea typeface="Lato Light"/>
                <a:cs typeface="Lato Light"/>
                <a:sym typeface="Lato Light"/>
              </a:defRPr>
            </a:lvl8pPr>
            <a:lvl9pPr indent="-330200" lvl="8" marL="4114800" algn="l">
              <a:lnSpc>
                <a:spcPct val="115000"/>
              </a:lnSpc>
              <a:spcBef>
                <a:spcPts val="1600"/>
              </a:spcBef>
              <a:spcAft>
                <a:spcPts val="1600"/>
              </a:spcAft>
              <a:buClr>
                <a:srgbClr val="FFFFFF"/>
              </a:buClr>
              <a:buSzPts val="1600"/>
              <a:buFont typeface="Lato Light"/>
              <a:buChar char="■"/>
              <a:defRPr sz="1600">
                <a:solidFill>
                  <a:srgbClr val="FFFFFF"/>
                </a:solidFill>
                <a:latin typeface="Lato Light"/>
                <a:ea typeface="Lato Light"/>
                <a:cs typeface="Lato Light"/>
                <a:sym typeface="Lato Light"/>
              </a:defRPr>
            </a:lvl9pPr>
          </a:lstStyle>
          <a:p/>
        </p:txBody>
      </p:sp>
      <p:sp>
        <p:nvSpPr>
          <p:cNvPr id="69" name="Google Shape;69;p11"/>
          <p:cNvSpPr txBox="1"/>
          <p:nvPr>
            <p:ph idx="12" type="sldNum"/>
          </p:nvPr>
        </p:nvSpPr>
        <p:spPr>
          <a:xfrm>
            <a:off x="8405674" y="4663225"/>
            <a:ext cx="6156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70" name="Google Shape;70;p11"/>
          <p:cNvPicPr preferRelativeResize="0"/>
          <p:nvPr/>
        </p:nvPicPr>
        <p:blipFill rotWithShape="1">
          <a:blip r:embed="rId2">
            <a:alphaModFix/>
          </a:blip>
          <a:srcRect b="0" l="0" r="0" t="0"/>
          <a:stretch/>
        </p:blipFill>
        <p:spPr>
          <a:xfrm>
            <a:off x="387895" y="4254925"/>
            <a:ext cx="1923618" cy="5381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BLANK_1">
    <p:bg>
      <p:bgPr>
        <a:solidFill>
          <a:srgbClr val="45295C"/>
        </a:solidFill>
      </p:bgPr>
    </p:bg>
    <p:spTree>
      <p:nvGrpSpPr>
        <p:cNvPr id="71" name="Shape 71"/>
        <p:cNvGrpSpPr/>
        <p:nvPr/>
      </p:nvGrpSpPr>
      <p:grpSpPr>
        <a:xfrm>
          <a:off x="0" y="0"/>
          <a:ext cx="0" cy="0"/>
          <a:chOff x="0" y="0"/>
          <a:chExt cx="0" cy="0"/>
        </a:xfrm>
      </p:grpSpPr>
      <p:pic>
        <p:nvPicPr>
          <p:cNvPr id="72" name="Google Shape;72;p12"/>
          <p:cNvPicPr preferRelativeResize="0"/>
          <p:nvPr/>
        </p:nvPicPr>
        <p:blipFill rotWithShape="1">
          <a:blip r:embed="rId2">
            <a:alphaModFix/>
          </a:blip>
          <a:srcRect b="0" l="0" r="0" t="0"/>
          <a:stretch/>
        </p:blipFill>
        <p:spPr>
          <a:xfrm>
            <a:off x="2885375" y="2099898"/>
            <a:ext cx="3373251" cy="943675"/>
          </a:xfrm>
          <a:prstGeom prst="rect">
            <a:avLst/>
          </a:prstGeom>
          <a:noFill/>
          <a:ln>
            <a:noFill/>
          </a:ln>
        </p:spPr>
      </p:pic>
      <p:sp>
        <p:nvSpPr>
          <p:cNvPr id="73" name="Google Shape;73;p12"/>
          <p:cNvSpPr txBox="1"/>
          <p:nvPr>
            <p:ph idx="12" type="sldNum"/>
          </p:nvPr>
        </p:nvSpPr>
        <p:spPr>
          <a:xfrm>
            <a:off x="8405674" y="4663225"/>
            <a:ext cx="6156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4" name="Shape 74"/>
        <p:cNvGrpSpPr/>
        <p:nvPr/>
      </p:nvGrpSpPr>
      <p:grpSpPr>
        <a:xfrm>
          <a:off x="0" y="0"/>
          <a:ext cx="0" cy="0"/>
          <a:chOff x="0" y="0"/>
          <a:chExt cx="0" cy="0"/>
        </a:xfrm>
      </p:grpSpPr>
      <p:sp>
        <p:nvSpPr>
          <p:cNvPr id="75" name="Google Shape;75;p13"/>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6" name="Google Shape;76;p13"/>
          <p:cNvSpPr txBox="1"/>
          <p:nvPr>
            <p:ph idx="1" type="body"/>
          </p:nvPr>
        </p:nvSpPr>
        <p:spPr>
          <a:xfrm>
            <a:off x="311700" y="1285875"/>
            <a:ext cx="8520600" cy="32829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b="0" i="0">
                <a:latin typeface="Lato"/>
                <a:ea typeface="Lato"/>
                <a:cs typeface="Lato"/>
                <a:sym typeface="Lato"/>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7" name="Shape 77"/>
        <p:cNvGrpSpPr/>
        <p:nvPr/>
      </p:nvGrpSpPr>
      <p:grpSpPr>
        <a:xfrm>
          <a:off x="0" y="0"/>
          <a:ext cx="0" cy="0"/>
          <a:chOff x="0" y="0"/>
          <a:chExt cx="0" cy="0"/>
        </a:xfrm>
      </p:grpSpPr>
      <p:sp>
        <p:nvSpPr>
          <p:cNvPr id="78" name="Google Shape;78;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Lato"/>
                <a:ea typeface="Lato"/>
                <a:cs typeface="Lato"/>
                <a:sym typeface="Lato"/>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Lato"/>
                <a:ea typeface="Lato"/>
                <a:cs typeface="Lato"/>
                <a:sym typeface="Lato"/>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Lato"/>
                <a:ea typeface="Lato"/>
                <a:cs typeface="Lato"/>
                <a:sym typeface="Lato"/>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Lato"/>
                <a:ea typeface="Lato"/>
                <a:cs typeface="Lato"/>
                <a:sym typeface="Lato"/>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Lato"/>
                <a:ea typeface="Lato"/>
                <a:cs typeface="Lato"/>
                <a:sym typeface="Lato"/>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Lato"/>
                <a:ea typeface="Lato"/>
                <a:cs typeface="Lato"/>
                <a:sym typeface="Lato"/>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Lato"/>
                <a:ea typeface="Lato"/>
                <a:cs typeface="Lato"/>
                <a:sym typeface="Lato"/>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Lato"/>
                <a:ea typeface="Lato"/>
                <a:cs typeface="Lato"/>
                <a:sym typeface="Lato"/>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Lato"/>
                <a:ea typeface="Lato"/>
                <a:cs typeface="Lato"/>
                <a:sym typeface="Lato"/>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9" name="Shape 79"/>
        <p:cNvGrpSpPr/>
        <p:nvPr/>
      </p:nvGrpSpPr>
      <p:grpSpPr>
        <a:xfrm>
          <a:off x="0" y="0"/>
          <a:ext cx="0" cy="0"/>
          <a:chOff x="0" y="0"/>
          <a:chExt cx="0" cy="0"/>
        </a:xfrm>
      </p:grpSpPr>
      <p:sp>
        <p:nvSpPr>
          <p:cNvPr id="80" name="Google Shape;80;p1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1" name="Google Shape;81;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bg>
      <p:bgPr>
        <a:solidFill>
          <a:srgbClr val="45295C"/>
        </a:solidFill>
      </p:bgPr>
    </p:bg>
    <p:spTree>
      <p:nvGrpSpPr>
        <p:cNvPr id="11" name="Shape 11"/>
        <p:cNvGrpSpPr/>
        <p:nvPr/>
      </p:nvGrpSpPr>
      <p:grpSpPr>
        <a:xfrm>
          <a:off x="0" y="0"/>
          <a:ext cx="0" cy="0"/>
          <a:chOff x="0" y="0"/>
          <a:chExt cx="0" cy="0"/>
        </a:xfrm>
      </p:grpSpPr>
      <p:pic>
        <p:nvPicPr>
          <p:cNvPr id="12" name="Google Shape;12;p3"/>
          <p:cNvPicPr preferRelativeResize="0"/>
          <p:nvPr/>
        </p:nvPicPr>
        <p:blipFill rotWithShape="1">
          <a:blip r:embed="rId2">
            <a:alphaModFix/>
          </a:blip>
          <a:srcRect b="0" l="0" r="0" t="0"/>
          <a:stretch/>
        </p:blipFill>
        <p:spPr>
          <a:xfrm>
            <a:off x="0" y="0"/>
            <a:ext cx="9144000" cy="514352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nger Title Photo Slide">
  <p:cSld name="TITLE_AND_BODY_2_1">
    <p:spTree>
      <p:nvGrpSpPr>
        <p:cNvPr id="13" name="Shape 13"/>
        <p:cNvGrpSpPr/>
        <p:nvPr/>
      </p:nvGrpSpPr>
      <p:grpSpPr>
        <a:xfrm>
          <a:off x="0" y="0"/>
          <a:ext cx="0" cy="0"/>
          <a:chOff x="0" y="0"/>
          <a:chExt cx="0" cy="0"/>
        </a:xfrm>
      </p:grpSpPr>
      <p:sp>
        <p:nvSpPr>
          <p:cNvPr id="14" name="Google Shape;14;p4"/>
          <p:cNvSpPr/>
          <p:nvPr/>
        </p:nvSpPr>
        <p:spPr>
          <a:xfrm>
            <a:off x="5715000" y="0"/>
            <a:ext cx="3429000" cy="5143500"/>
          </a:xfrm>
          <a:prstGeom prst="rect">
            <a:avLst/>
          </a:prstGeom>
          <a:solidFill>
            <a:srgbClr val="45295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Lato"/>
                <a:ea typeface="Lato"/>
                <a:cs typeface="Lato"/>
                <a:sym typeface="Lato"/>
              </a:rPr>
              <a:t>PHOTO HERE</a:t>
            </a:r>
            <a:endParaRPr b="0" i="0" sz="1400" u="none" cap="none" strike="noStrike">
              <a:solidFill>
                <a:srgbClr val="FFFFFF"/>
              </a:solidFill>
              <a:latin typeface="Lato"/>
              <a:ea typeface="Lato"/>
              <a:cs typeface="Lato"/>
              <a:sym typeface="Lato"/>
            </a:endParaRPr>
          </a:p>
        </p:txBody>
      </p:sp>
      <p:sp>
        <p:nvSpPr>
          <p:cNvPr id="15" name="Google Shape;15;p4"/>
          <p:cNvSpPr txBox="1"/>
          <p:nvPr>
            <p:ph type="title"/>
          </p:nvPr>
        </p:nvSpPr>
        <p:spPr>
          <a:xfrm>
            <a:off x="311700" y="701684"/>
            <a:ext cx="5136600" cy="1136700"/>
          </a:xfrm>
          <a:prstGeom prst="rect">
            <a:avLst/>
          </a:prstGeom>
          <a:noFill/>
          <a:ln>
            <a:noFill/>
          </a:ln>
        </p:spPr>
        <p:txBody>
          <a:bodyPr anchorCtr="0" anchor="t" bIns="91425" lIns="91425" spcFirstLastPara="1" rIns="91425" wrap="square" tIns="91425">
            <a:noAutofit/>
          </a:bodyPr>
          <a:lstStyle>
            <a:lvl1pPr lvl="0" algn="l">
              <a:lnSpc>
                <a:spcPct val="80000"/>
              </a:lnSpc>
              <a:spcBef>
                <a:spcPts val="0"/>
              </a:spcBef>
              <a:spcAft>
                <a:spcPts val="0"/>
              </a:spcAft>
              <a:buClr>
                <a:srgbClr val="45295C"/>
              </a:buClr>
              <a:buSzPts val="3200"/>
              <a:buFont typeface="Lato Black"/>
              <a:buNone/>
              <a:defRPr sz="3200">
                <a:solidFill>
                  <a:srgbClr val="45295C"/>
                </a:solidFill>
                <a:latin typeface="Lato Black"/>
                <a:ea typeface="Lato Black"/>
                <a:cs typeface="Lato Black"/>
                <a:sym typeface="Lato Black"/>
              </a:defRPr>
            </a:lvl1pPr>
            <a:lvl2pPr lvl="1" algn="l">
              <a:lnSpc>
                <a:spcPct val="80000"/>
              </a:lnSpc>
              <a:spcBef>
                <a:spcPts val="0"/>
              </a:spcBef>
              <a:spcAft>
                <a:spcPts val="0"/>
              </a:spcAft>
              <a:buSzPts val="2800"/>
              <a:buNone/>
              <a:defRPr/>
            </a:lvl2pPr>
            <a:lvl3pPr lvl="2" algn="l">
              <a:lnSpc>
                <a:spcPct val="80000"/>
              </a:lnSpc>
              <a:spcBef>
                <a:spcPts val="0"/>
              </a:spcBef>
              <a:spcAft>
                <a:spcPts val="0"/>
              </a:spcAft>
              <a:buSzPts val="2800"/>
              <a:buNone/>
              <a:defRPr/>
            </a:lvl3pPr>
            <a:lvl4pPr lvl="3" algn="l">
              <a:lnSpc>
                <a:spcPct val="80000"/>
              </a:lnSpc>
              <a:spcBef>
                <a:spcPts val="0"/>
              </a:spcBef>
              <a:spcAft>
                <a:spcPts val="0"/>
              </a:spcAft>
              <a:buSzPts val="2800"/>
              <a:buNone/>
              <a:defRPr/>
            </a:lvl4pPr>
            <a:lvl5pPr lvl="4" algn="l">
              <a:lnSpc>
                <a:spcPct val="80000"/>
              </a:lnSpc>
              <a:spcBef>
                <a:spcPts val="0"/>
              </a:spcBef>
              <a:spcAft>
                <a:spcPts val="0"/>
              </a:spcAft>
              <a:buSzPts val="2800"/>
              <a:buNone/>
              <a:defRPr/>
            </a:lvl5pPr>
            <a:lvl6pPr lvl="5" algn="l">
              <a:lnSpc>
                <a:spcPct val="80000"/>
              </a:lnSpc>
              <a:spcBef>
                <a:spcPts val="0"/>
              </a:spcBef>
              <a:spcAft>
                <a:spcPts val="0"/>
              </a:spcAft>
              <a:buSzPts val="2800"/>
              <a:buNone/>
              <a:defRPr/>
            </a:lvl6pPr>
            <a:lvl7pPr lvl="6" algn="l">
              <a:lnSpc>
                <a:spcPct val="80000"/>
              </a:lnSpc>
              <a:spcBef>
                <a:spcPts val="0"/>
              </a:spcBef>
              <a:spcAft>
                <a:spcPts val="0"/>
              </a:spcAft>
              <a:buSzPts val="2800"/>
              <a:buNone/>
              <a:defRPr/>
            </a:lvl7pPr>
            <a:lvl8pPr lvl="7" algn="l">
              <a:lnSpc>
                <a:spcPct val="80000"/>
              </a:lnSpc>
              <a:spcBef>
                <a:spcPts val="0"/>
              </a:spcBef>
              <a:spcAft>
                <a:spcPts val="0"/>
              </a:spcAft>
              <a:buSzPts val="2800"/>
              <a:buNone/>
              <a:defRPr/>
            </a:lvl8pPr>
            <a:lvl9pPr lvl="8" algn="l">
              <a:lnSpc>
                <a:spcPct val="80000"/>
              </a:lnSpc>
              <a:spcBef>
                <a:spcPts val="0"/>
              </a:spcBef>
              <a:spcAft>
                <a:spcPts val="0"/>
              </a:spcAft>
              <a:buSzPts val="2800"/>
              <a:buNone/>
              <a:defRPr/>
            </a:lvl9pPr>
          </a:lstStyle>
          <a:p/>
        </p:txBody>
      </p:sp>
      <p:sp>
        <p:nvSpPr>
          <p:cNvPr id="16" name="Google Shape;16;p4"/>
          <p:cNvSpPr txBox="1"/>
          <p:nvPr>
            <p:ph idx="12" type="sldNum"/>
          </p:nvPr>
        </p:nvSpPr>
        <p:spPr>
          <a:xfrm>
            <a:off x="8405674" y="4663225"/>
            <a:ext cx="6156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4"/>
          <p:cNvSpPr txBox="1"/>
          <p:nvPr>
            <p:ph idx="2" type="title"/>
          </p:nvPr>
        </p:nvSpPr>
        <p:spPr>
          <a:xfrm>
            <a:off x="311700" y="171450"/>
            <a:ext cx="51366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999999"/>
              </a:buClr>
              <a:buSzPts val="1200"/>
              <a:buFont typeface="Lato"/>
              <a:buNone/>
              <a:defRPr b="1" sz="1200">
                <a:solidFill>
                  <a:srgbClr val="999999"/>
                </a:solidFill>
                <a:latin typeface="Lato"/>
                <a:ea typeface="Lato"/>
                <a:cs typeface="Lato"/>
                <a:sym typeface="Lato"/>
              </a:defRPr>
            </a:lvl1pPr>
            <a:lvl2pPr lvl="1" algn="l">
              <a:lnSpc>
                <a:spcPct val="100000"/>
              </a:lnSpc>
              <a:spcBef>
                <a:spcPts val="0"/>
              </a:spcBef>
              <a:spcAft>
                <a:spcPts val="0"/>
              </a:spcAft>
              <a:buClr>
                <a:srgbClr val="999999"/>
              </a:buClr>
              <a:buSzPts val="1200"/>
              <a:buNone/>
              <a:defRPr b="1" sz="1200">
                <a:solidFill>
                  <a:srgbClr val="999999"/>
                </a:solidFill>
              </a:defRPr>
            </a:lvl2pPr>
            <a:lvl3pPr lvl="2" algn="l">
              <a:lnSpc>
                <a:spcPct val="100000"/>
              </a:lnSpc>
              <a:spcBef>
                <a:spcPts val="0"/>
              </a:spcBef>
              <a:spcAft>
                <a:spcPts val="0"/>
              </a:spcAft>
              <a:buClr>
                <a:srgbClr val="999999"/>
              </a:buClr>
              <a:buSzPts val="1200"/>
              <a:buNone/>
              <a:defRPr b="1" sz="1200">
                <a:solidFill>
                  <a:srgbClr val="999999"/>
                </a:solidFill>
              </a:defRPr>
            </a:lvl3pPr>
            <a:lvl4pPr lvl="3" algn="l">
              <a:lnSpc>
                <a:spcPct val="100000"/>
              </a:lnSpc>
              <a:spcBef>
                <a:spcPts val="0"/>
              </a:spcBef>
              <a:spcAft>
                <a:spcPts val="0"/>
              </a:spcAft>
              <a:buClr>
                <a:srgbClr val="999999"/>
              </a:buClr>
              <a:buSzPts val="1200"/>
              <a:buNone/>
              <a:defRPr b="1" sz="1200">
                <a:solidFill>
                  <a:srgbClr val="999999"/>
                </a:solidFill>
              </a:defRPr>
            </a:lvl4pPr>
            <a:lvl5pPr lvl="4" algn="l">
              <a:lnSpc>
                <a:spcPct val="100000"/>
              </a:lnSpc>
              <a:spcBef>
                <a:spcPts val="0"/>
              </a:spcBef>
              <a:spcAft>
                <a:spcPts val="0"/>
              </a:spcAft>
              <a:buClr>
                <a:srgbClr val="999999"/>
              </a:buClr>
              <a:buSzPts val="1200"/>
              <a:buNone/>
              <a:defRPr b="1" sz="1200">
                <a:solidFill>
                  <a:srgbClr val="999999"/>
                </a:solidFill>
              </a:defRPr>
            </a:lvl5pPr>
            <a:lvl6pPr lvl="5" algn="l">
              <a:lnSpc>
                <a:spcPct val="100000"/>
              </a:lnSpc>
              <a:spcBef>
                <a:spcPts val="0"/>
              </a:spcBef>
              <a:spcAft>
                <a:spcPts val="0"/>
              </a:spcAft>
              <a:buClr>
                <a:srgbClr val="999999"/>
              </a:buClr>
              <a:buSzPts val="1200"/>
              <a:buNone/>
              <a:defRPr b="1" sz="1200">
                <a:solidFill>
                  <a:srgbClr val="999999"/>
                </a:solidFill>
              </a:defRPr>
            </a:lvl6pPr>
            <a:lvl7pPr lvl="6" algn="l">
              <a:lnSpc>
                <a:spcPct val="100000"/>
              </a:lnSpc>
              <a:spcBef>
                <a:spcPts val="0"/>
              </a:spcBef>
              <a:spcAft>
                <a:spcPts val="0"/>
              </a:spcAft>
              <a:buClr>
                <a:srgbClr val="999999"/>
              </a:buClr>
              <a:buSzPts val="1200"/>
              <a:buNone/>
              <a:defRPr b="1" sz="1200">
                <a:solidFill>
                  <a:srgbClr val="999999"/>
                </a:solidFill>
              </a:defRPr>
            </a:lvl7pPr>
            <a:lvl8pPr lvl="7" algn="l">
              <a:lnSpc>
                <a:spcPct val="100000"/>
              </a:lnSpc>
              <a:spcBef>
                <a:spcPts val="0"/>
              </a:spcBef>
              <a:spcAft>
                <a:spcPts val="0"/>
              </a:spcAft>
              <a:buClr>
                <a:srgbClr val="999999"/>
              </a:buClr>
              <a:buSzPts val="1200"/>
              <a:buNone/>
              <a:defRPr b="1" sz="1200">
                <a:solidFill>
                  <a:srgbClr val="999999"/>
                </a:solidFill>
              </a:defRPr>
            </a:lvl8pPr>
            <a:lvl9pPr lvl="8" algn="l">
              <a:lnSpc>
                <a:spcPct val="100000"/>
              </a:lnSpc>
              <a:spcBef>
                <a:spcPts val="0"/>
              </a:spcBef>
              <a:spcAft>
                <a:spcPts val="0"/>
              </a:spcAft>
              <a:buClr>
                <a:srgbClr val="999999"/>
              </a:buClr>
              <a:buSzPts val="1200"/>
              <a:buNone/>
              <a:defRPr b="1" sz="1200">
                <a:solidFill>
                  <a:srgbClr val="999999"/>
                </a:solidFill>
              </a:defRPr>
            </a:lvl9pPr>
          </a:lstStyle>
          <a:p/>
        </p:txBody>
      </p:sp>
      <p:sp>
        <p:nvSpPr>
          <p:cNvPr id="18" name="Google Shape;18;p4"/>
          <p:cNvSpPr txBox="1"/>
          <p:nvPr>
            <p:ph idx="3" type="title"/>
          </p:nvPr>
        </p:nvSpPr>
        <p:spPr>
          <a:xfrm>
            <a:off x="311700" y="2124074"/>
            <a:ext cx="5136600" cy="1952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434343"/>
              </a:buClr>
              <a:buSzPts val="1800"/>
              <a:buFont typeface="Lato Light"/>
              <a:buNone/>
              <a:defRPr sz="1800">
                <a:solidFill>
                  <a:srgbClr val="434343"/>
                </a:solidFill>
                <a:latin typeface="Lato Light"/>
                <a:ea typeface="Lato Light"/>
                <a:cs typeface="Lato Light"/>
                <a:sym typeface="Lato Light"/>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cxnSp>
        <p:nvCxnSpPr>
          <p:cNvPr id="19" name="Google Shape;19;p4"/>
          <p:cNvCxnSpPr/>
          <p:nvPr/>
        </p:nvCxnSpPr>
        <p:spPr>
          <a:xfrm>
            <a:off x="387900" y="2124075"/>
            <a:ext cx="1860000" cy="0"/>
          </a:xfrm>
          <a:prstGeom prst="straightConnector1">
            <a:avLst/>
          </a:prstGeom>
          <a:noFill/>
          <a:ln cap="flat" cmpd="sng" w="76200">
            <a:solidFill>
              <a:srgbClr val="ED5C2E"/>
            </a:solidFill>
            <a:prstDash val="solid"/>
            <a:round/>
            <a:headEnd len="sm" w="sm" type="none"/>
            <a:tailEnd len="sm" w="sm" type="none"/>
          </a:ln>
        </p:spPr>
      </p:cxnSp>
      <p:pic>
        <p:nvPicPr>
          <p:cNvPr id="20" name="Google Shape;20;p4"/>
          <p:cNvPicPr preferRelativeResize="0"/>
          <p:nvPr/>
        </p:nvPicPr>
        <p:blipFill rotWithShape="1">
          <a:blip r:embed="rId2">
            <a:alphaModFix/>
          </a:blip>
          <a:srcRect b="0" l="0" r="0" t="0"/>
          <a:stretch/>
        </p:blipFill>
        <p:spPr>
          <a:xfrm>
            <a:off x="387895" y="4254925"/>
            <a:ext cx="1923618" cy="5381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TITLE_AND_BODY_2">
    <p:spTree>
      <p:nvGrpSpPr>
        <p:cNvPr id="21" name="Shape 21"/>
        <p:cNvGrpSpPr/>
        <p:nvPr/>
      </p:nvGrpSpPr>
      <p:grpSpPr>
        <a:xfrm>
          <a:off x="0" y="0"/>
          <a:ext cx="0" cy="0"/>
          <a:chOff x="0" y="0"/>
          <a:chExt cx="0" cy="0"/>
        </a:xfrm>
      </p:grpSpPr>
      <p:sp>
        <p:nvSpPr>
          <p:cNvPr id="22" name="Google Shape;22;p5"/>
          <p:cNvSpPr/>
          <p:nvPr/>
        </p:nvSpPr>
        <p:spPr>
          <a:xfrm>
            <a:off x="5715000" y="0"/>
            <a:ext cx="3429000" cy="5143500"/>
          </a:xfrm>
          <a:prstGeom prst="rect">
            <a:avLst/>
          </a:prstGeom>
          <a:solidFill>
            <a:srgbClr val="45295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Lato"/>
                <a:ea typeface="Lato"/>
                <a:cs typeface="Lato"/>
                <a:sym typeface="Lato"/>
              </a:rPr>
              <a:t>PHOTO HERE</a:t>
            </a:r>
            <a:endParaRPr b="0" i="0" sz="1400" u="none" cap="none" strike="noStrike">
              <a:solidFill>
                <a:srgbClr val="FFFFFF"/>
              </a:solidFill>
              <a:latin typeface="Lato"/>
              <a:ea typeface="Lato"/>
              <a:cs typeface="Lato"/>
              <a:sym typeface="Lato"/>
            </a:endParaRPr>
          </a:p>
        </p:txBody>
      </p:sp>
      <p:sp>
        <p:nvSpPr>
          <p:cNvPr id="23" name="Google Shape;23;p5"/>
          <p:cNvSpPr txBox="1"/>
          <p:nvPr>
            <p:ph type="title"/>
          </p:nvPr>
        </p:nvSpPr>
        <p:spPr>
          <a:xfrm>
            <a:off x="311700" y="701668"/>
            <a:ext cx="5136600" cy="498600"/>
          </a:xfrm>
          <a:prstGeom prst="rect">
            <a:avLst/>
          </a:prstGeom>
          <a:noFill/>
          <a:ln>
            <a:noFill/>
          </a:ln>
        </p:spPr>
        <p:txBody>
          <a:bodyPr anchorCtr="0" anchor="t" bIns="91425" lIns="91425" spcFirstLastPara="1" rIns="91425" wrap="square" tIns="91425">
            <a:noAutofit/>
          </a:bodyPr>
          <a:lstStyle>
            <a:lvl1pPr lvl="0" algn="l">
              <a:lnSpc>
                <a:spcPct val="80000"/>
              </a:lnSpc>
              <a:spcBef>
                <a:spcPts val="0"/>
              </a:spcBef>
              <a:spcAft>
                <a:spcPts val="0"/>
              </a:spcAft>
              <a:buClr>
                <a:srgbClr val="45295C"/>
              </a:buClr>
              <a:buSzPts val="3200"/>
              <a:buFont typeface="Lato Black"/>
              <a:buNone/>
              <a:defRPr sz="3200">
                <a:solidFill>
                  <a:srgbClr val="45295C"/>
                </a:solidFill>
                <a:latin typeface="Lato Black"/>
                <a:ea typeface="Lato Black"/>
                <a:cs typeface="Lato Black"/>
                <a:sym typeface="Lato Black"/>
              </a:defRPr>
            </a:lvl1pPr>
            <a:lvl2pPr lvl="1" algn="l">
              <a:lnSpc>
                <a:spcPct val="80000"/>
              </a:lnSpc>
              <a:spcBef>
                <a:spcPts val="0"/>
              </a:spcBef>
              <a:spcAft>
                <a:spcPts val="0"/>
              </a:spcAft>
              <a:buSzPts val="2800"/>
              <a:buNone/>
              <a:defRPr/>
            </a:lvl2pPr>
            <a:lvl3pPr lvl="2" algn="l">
              <a:lnSpc>
                <a:spcPct val="80000"/>
              </a:lnSpc>
              <a:spcBef>
                <a:spcPts val="0"/>
              </a:spcBef>
              <a:spcAft>
                <a:spcPts val="0"/>
              </a:spcAft>
              <a:buSzPts val="2800"/>
              <a:buNone/>
              <a:defRPr/>
            </a:lvl3pPr>
            <a:lvl4pPr lvl="3" algn="l">
              <a:lnSpc>
                <a:spcPct val="80000"/>
              </a:lnSpc>
              <a:spcBef>
                <a:spcPts val="0"/>
              </a:spcBef>
              <a:spcAft>
                <a:spcPts val="0"/>
              </a:spcAft>
              <a:buSzPts val="2800"/>
              <a:buNone/>
              <a:defRPr/>
            </a:lvl4pPr>
            <a:lvl5pPr lvl="4" algn="l">
              <a:lnSpc>
                <a:spcPct val="80000"/>
              </a:lnSpc>
              <a:spcBef>
                <a:spcPts val="0"/>
              </a:spcBef>
              <a:spcAft>
                <a:spcPts val="0"/>
              </a:spcAft>
              <a:buSzPts val="2800"/>
              <a:buNone/>
              <a:defRPr/>
            </a:lvl5pPr>
            <a:lvl6pPr lvl="5" algn="l">
              <a:lnSpc>
                <a:spcPct val="80000"/>
              </a:lnSpc>
              <a:spcBef>
                <a:spcPts val="0"/>
              </a:spcBef>
              <a:spcAft>
                <a:spcPts val="0"/>
              </a:spcAft>
              <a:buSzPts val="2800"/>
              <a:buNone/>
              <a:defRPr/>
            </a:lvl6pPr>
            <a:lvl7pPr lvl="6" algn="l">
              <a:lnSpc>
                <a:spcPct val="80000"/>
              </a:lnSpc>
              <a:spcBef>
                <a:spcPts val="0"/>
              </a:spcBef>
              <a:spcAft>
                <a:spcPts val="0"/>
              </a:spcAft>
              <a:buSzPts val="2800"/>
              <a:buNone/>
              <a:defRPr/>
            </a:lvl7pPr>
            <a:lvl8pPr lvl="7" algn="l">
              <a:lnSpc>
                <a:spcPct val="80000"/>
              </a:lnSpc>
              <a:spcBef>
                <a:spcPts val="0"/>
              </a:spcBef>
              <a:spcAft>
                <a:spcPts val="0"/>
              </a:spcAft>
              <a:buSzPts val="2800"/>
              <a:buNone/>
              <a:defRPr/>
            </a:lvl8pPr>
            <a:lvl9pPr lvl="8" algn="l">
              <a:lnSpc>
                <a:spcPct val="80000"/>
              </a:lnSpc>
              <a:spcBef>
                <a:spcPts val="0"/>
              </a:spcBef>
              <a:spcAft>
                <a:spcPts val="0"/>
              </a:spcAft>
              <a:buSzPts val="2800"/>
              <a:buNone/>
              <a:defRPr/>
            </a:lvl9pPr>
          </a:lstStyle>
          <a:p/>
        </p:txBody>
      </p:sp>
      <p:sp>
        <p:nvSpPr>
          <p:cNvPr id="24" name="Google Shape;24;p5"/>
          <p:cNvSpPr txBox="1"/>
          <p:nvPr>
            <p:ph idx="2" type="title"/>
          </p:nvPr>
        </p:nvSpPr>
        <p:spPr>
          <a:xfrm>
            <a:off x="311700" y="1714375"/>
            <a:ext cx="5136600" cy="2362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434343"/>
              </a:buClr>
              <a:buSzPts val="1800"/>
              <a:buFont typeface="Lato Light"/>
              <a:buNone/>
              <a:defRPr sz="1800">
                <a:solidFill>
                  <a:srgbClr val="434343"/>
                </a:solidFill>
                <a:latin typeface="Lato Light"/>
                <a:ea typeface="Lato Light"/>
                <a:cs typeface="Lato Light"/>
                <a:sym typeface="Lato Light"/>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cxnSp>
        <p:nvCxnSpPr>
          <p:cNvPr id="25" name="Google Shape;25;p5"/>
          <p:cNvCxnSpPr/>
          <p:nvPr/>
        </p:nvCxnSpPr>
        <p:spPr>
          <a:xfrm>
            <a:off x="387900" y="1533525"/>
            <a:ext cx="1860000" cy="0"/>
          </a:xfrm>
          <a:prstGeom prst="straightConnector1">
            <a:avLst/>
          </a:prstGeom>
          <a:noFill/>
          <a:ln cap="flat" cmpd="sng" w="76200">
            <a:solidFill>
              <a:srgbClr val="ED5C2E"/>
            </a:solidFill>
            <a:prstDash val="solid"/>
            <a:round/>
            <a:headEnd len="sm" w="sm" type="none"/>
            <a:tailEnd len="sm" w="sm" type="none"/>
          </a:ln>
        </p:spPr>
      </p:cxnSp>
      <p:sp>
        <p:nvSpPr>
          <p:cNvPr id="26" name="Google Shape;26;p5"/>
          <p:cNvSpPr txBox="1"/>
          <p:nvPr>
            <p:ph idx="3" type="title"/>
          </p:nvPr>
        </p:nvSpPr>
        <p:spPr>
          <a:xfrm>
            <a:off x="311700" y="171450"/>
            <a:ext cx="51366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999999"/>
              </a:buClr>
              <a:buSzPts val="1200"/>
              <a:buNone/>
              <a:defRPr sz="1200">
                <a:solidFill>
                  <a:srgbClr val="999999"/>
                </a:solidFill>
              </a:defRPr>
            </a:lvl1pPr>
            <a:lvl2pPr lvl="1"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2pPr>
            <a:lvl3pPr lvl="2"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3pPr>
            <a:lvl4pPr lvl="3"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4pPr>
            <a:lvl5pPr lvl="4"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5pPr>
            <a:lvl6pPr lvl="5"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6pPr>
            <a:lvl7pPr lvl="6"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7pPr>
            <a:lvl8pPr lvl="7"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8pPr>
            <a:lvl9pPr lvl="8"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9pPr>
          </a:lstStyle>
          <a:p/>
        </p:txBody>
      </p:sp>
      <p:sp>
        <p:nvSpPr>
          <p:cNvPr id="27" name="Google Shape;27;p5"/>
          <p:cNvSpPr txBox="1"/>
          <p:nvPr>
            <p:ph idx="12" type="sldNum"/>
          </p:nvPr>
        </p:nvSpPr>
        <p:spPr>
          <a:xfrm>
            <a:off x="8405674" y="4663225"/>
            <a:ext cx="6156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28" name="Google Shape;28;p5"/>
          <p:cNvPicPr preferRelativeResize="0"/>
          <p:nvPr/>
        </p:nvPicPr>
        <p:blipFill rotWithShape="1">
          <a:blip r:embed="rId2">
            <a:alphaModFix/>
          </a:blip>
          <a:srcRect b="0" l="0" r="0" t="0"/>
          <a:stretch/>
        </p:blipFill>
        <p:spPr>
          <a:xfrm>
            <a:off x="387895" y="4254925"/>
            <a:ext cx="1923618" cy="5381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 Background">
  <p:cSld name="TITLE_AND_BODY_1_1_1">
    <p:spTree>
      <p:nvGrpSpPr>
        <p:cNvPr id="29" name="Shape 29"/>
        <p:cNvGrpSpPr/>
        <p:nvPr/>
      </p:nvGrpSpPr>
      <p:grpSpPr>
        <a:xfrm>
          <a:off x="0" y="0"/>
          <a:ext cx="0" cy="0"/>
          <a:chOff x="0" y="0"/>
          <a:chExt cx="0" cy="0"/>
        </a:xfrm>
      </p:grpSpPr>
      <p:sp>
        <p:nvSpPr>
          <p:cNvPr id="30" name="Google Shape;30;p6"/>
          <p:cNvSpPr/>
          <p:nvPr/>
        </p:nvSpPr>
        <p:spPr>
          <a:xfrm>
            <a:off x="3790800" y="0"/>
            <a:ext cx="5353200" cy="5143500"/>
          </a:xfrm>
          <a:prstGeom prst="rect">
            <a:avLst/>
          </a:prstGeom>
          <a:solidFill>
            <a:srgbClr val="4529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1" name="Google Shape;31;p6"/>
          <p:cNvSpPr txBox="1"/>
          <p:nvPr>
            <p:ph type="title"/>
          </p:nvPr>
        </p:nvSpPr>
        <p:spPr>
          <a:xfrm>
            <a:off x="311700" y="701663"/>
            <a:ext cx="3479100" cy="1089000"/>
          </a:xfrm>
          <a:prstGeom prst="rect">
            <a:avLst/>
          </a:prstGeom>
          <a:noFill/>
          <a:ln>
            <a:noFill/>
          </a:ln>
        </p:spPr>
        <p:txBody>
          <a:bodyPr anchorCtr="0" anchor="t" bIns="91425" lIns="91425" spcFirstLastPara="1" rIns="91425" wrap="square" tIns="91425">
            <a:noAutofit/>
          </a:bodyPr>
          <a:lstStyle>
            <a:lvl1pPr lvl="0" algn="l">
              <a:lnSpc>
                <a:spcPct val="80000"/>
              </a:lnSpc>
              <a:spcBef>
                <a:spcPts val="0"/>
              </a:spcBef>
              <a:spcAft>
                <a:spcPts val="0"/>
              </a:spcAft>
              <a:buClr>
                <a:srgbClr val="45295C"/>
              </a:buClr>
              <a:buSzPts val="3200"/>
              <a:buFont typeface="Lato Black"/>
              <a:buNone/>
              <a:defRPr sz="3200">
                <a:solidFill>
                  <a:srgbClr val="45295C"/>
                </a:solidFill>
                <a:latin typeface="Lato Black"/>
                <a:ea typeface="Lato Black"/>
                <a:cs typeface="Lato Black"/>
                <a:sym typeface="Lato Black"/>
              </a:defRPr>
            </a:lvl1pPr>
            <a:lvl2pPr lvl="1" algn="l">
              <a:lnSpc>
                <a:spcPct val="80000"/>
              </a:lnSpc>
              <a:spcBef>
                <a:spcPts val="0"/>
              </a:spcBef>
              <a:spcAft>
                <a:spcPts val="0"/>
              </a:spcAft>
              <a:buSzPts val="2800"/>
              <a:buNone/>
              <a:defRPr/>
            </a:lvl2pPr>
            <a:lvl3pPr lvl="2" algn="l">
              <a:lnSpc>
                <a:spcPct val="80000"/>
              </a:lnSpc>
              <a:spcBef>
                <a:spcPts val="0"/>
              </a:spcBef>
              <a:spcAft>
                <a:spcPts val="0"/>
              </a:spcAft>
              <a:buSzPts val="2800"/>
              <a:buNone/>
              <a:defRPr/>
            </a:lvl3pPr>
            <a:lvl4pPr lvl="3" algn="l">
              <a:lnSpc>
                <a:spcPct val="80000"/>
              </a:lnSpc>
              <a:spcBef>
                <a:spcPts val="0"/>
              </a:spcBef>
              <a:spcAft>
                <a:spcPts val="0"/>
              </a:spcAft>
              <a:buSzPts val="2800"/>
              <a:buNone/>
              <a:defRPr/>
            </a:lvl4pPr>
            <a:lvl5pPr lvl="4" algn="l">
              <a:lnSpc>
                <a:spcPct val="80000"/>
              </a:lnSpc>
              <a:spcBef>
                <a:spcPts val="0"/>
              </a:spcBef>
              <a:spcAft>
                <a:spcPts val="0"/>
              </a:spcAft>
              <a:buSzPts val="2800"/>
              <a:buNone/>
              <a:defRPr/>
            </a:lvl5pPr>
            <a:lvl6pPr lvl="5" algn="l">
              <a:lnSpc>
                <a:spcPct val="80000"/>
              </a:lnSpc>
              <a:spcBef>
                <a:spcPts val="0"/>
              </a:spcBef>
              <a:spcAft>
                <a:spcPts val="0"/>
              </a:spcAft>
              <a:buSzPts val="2800"/>
              <a:buNone/>
              <a:defRPr/>
            </a:lvl6pPr>
            <a:lvl7pPr lvl="6" algn="l">
              <a:lnSpc>
                <a:spcPct val="80000"/>
              </a:lnSpc>
              <a:spcBef>
                <a:spcPts val="0"/>
              </a:spcBef>
              <a:spcAft>
                <a:spcPts val="0"/>
              </a:spcAft>
              <a:buSzPts val="2800"/>
              <a:buNone/>
              <a:defRPr/>
            </a:lvl7pPr>
            <a:lvl8pPr lvl="7" algn="l">
              <a:lnSpc>
                <a:spcPct val="80000"/>
              </a:lnSpc>
              <a:spcBef>
                <a:spcPts val="0"/>
              </a:spcBef>
              <a:spcAft>
                <a:spcPts val="0"/>
              </a:spcAft>
              <a:buSzPts val="2800"/>
              <a:buNone/>
              <a:defRPr/>
            </a:lvl8pPr>
            <a:lvl9pPr lvl="8" algn="l">
              <a:lnSpc>
                <a:spcPct val="80000"/>
              </a:lnSpc>
              <a:spcBef>
                <a:spcPts val="0"/>
              </a:spcBef>
              <a:spcAft>
                <a:spcPts val="0"/>
              </a:spcAft>
              <a:buSzPts val="2800"/>
              <a:buNone/>
              <a:defRPr/>
            </a:lvl9pPr>
          </a:lstStyle>
          <a:p/>
        </p:txBody>
      </p:sp>
      <p:sp>
        <p:nvSpPr>
          <p:cNvPr id="32" name="Google Shape;32;p6"/>
          <p:cNvSpPr txBox="1"/>
          <p:nvPr>
            <p:ph idx="2" type="title"/>
          </p:nvPr>
        </p:nvSpPr>
        <p:spPr>
          <a:xfrm>
            <a:off x="311700" y="2813575"/>
            <a:ext cx="3479100" cy="996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434343"/>
              </a:buClr>
              <a:buSzPts val="1800"/>
              <a:buFont typeface="Lato Light"/>
              <a:buNone/>
              <a:defRPr sz="1800">
                <a:solidFill>
                  <a:srgbClr val="434343"/>
                </a:solidFill>
                <a:latin typeface="Lato Light"/>
                <a:ea typeface="Lato Light"/>
                <a:cs typeface="Lato Light"/>
                <a:sym typeface="Lato Ligh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33" name="Google Shape;33;p6"/>
          <p:cNvCxnSpPr/>
          <p:nvPr/>
        </p:nvCxnSpPr>
        <p:spPr>
          <a:xfrm>
            <a:off x="387900" y="2124075"/>
            <a:ext cx="1860000" cy="0"/>
          </a:xfrm>
          <a:prstGeom prst="straightConnector1">
            <a:avLst/>
          </a:prstGeom>
          <a:noFill/>
          <a:ln cap="flat" cmpd="sng" w="76200">
            <a:solidFill>
              <a:srgbClr val="ED5C2E"/>
            </a:solidFill>
            <a:prstDash val="solid"/>
            <a:round/>
            <a:headEnd len="sm" w="sm" type="none"/>
            <a:tailEnd len="sm" w="sm" type="none"/>
          </a:ln>
        </p:spPr>
      </p:cxnSp>
      <p:sp>
        <p:nvSpPr>
          <p:cNvPr id="34" name="Google Shape;34;p6"/>
          <p:cNvSpPr txBox="1"/>
          <p:nvPr>
            <p:ph idx="3" type="title"/>
          </p:nvPr>
        </p:nvSpPr>
        <p:spPr>
          <a:xfrm>
            <a:off x="311700" y="171450"/>
            <a:ext cx="34791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999999"/>
              </a:buClr>
              <a:buSzPts val="1200"/>
              <a:buNone/>
              <a:defRPr sz="1200">
                <a:solidFill>
                  <a:srgbClr val="999999"/>
                </a:solidFill>
              </a:defRPr>
            </a:lvl1pPr>
            <a:lvl2pPr lvl="1"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2pPr>
            <a:lvl3pPr lvl="2"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3pPr>
            <a:lvl4pPr lvl="3"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4pPr>
            <a:lvl5pPr lvl="4"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5pPr>
            <a:lvl6pPr lvl="5"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6pPr>
            <a:lvl7pPr lvl="6"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7pPr>
            <a:lvl8pPr lvl="7"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8pPr>
            <a:lvl9pPr lvl="8"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9pPr>
          </a:lstStyle>
          <a:p/>
        </p:txBody>
      </p:sp>
      <p:sp>
        <p:nvSpPr>
          <p:cNvPr id="35" name="Google Shape;35;p6"/>
          <p:cNvSpPr txBox="1"/>
          <p:nvPr>
            <p:ph idx="1" type="body"/>
          </p:nvPr>
        </p:nvSpPr>
        <p:spPr>
          <a:xfrm>
            <a:off x="4160700" y="400050"/>
            <a:ext cx="4613400" cy="43434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Font typeface="Lato Light"/>
              <a:buChar char="●"/>
              <a:defRPr>
                <a:solidFill>
                  <a:schemeClr val="lt1"/>
                </a:solidFill>
                <a:latin typeface="Lato Light"/>
                <a:ea typeface="Lato Light"/>
                <a:cs typeface="Lato Light"/>
                <a:sym typeface="Lato Light"/>
              </a:defRPr>
            </a:lvl1pPr>
            <a:lvl2pPr indent="-330200" lvl="1" marL="914400" algn="l">
              <a:lnSpc>
                <a:spcPct val="115000"/>
              </a:lnSpc>
              <a:spcBef>
                <a:spcPts val="1600"/>
              </a:spcBef>
              <a:spcAft>
                <a:spcPts val="0"/>
              </a:spcAft>
              <a:buClr>
                <a:schemeClr val="lt1"/>
              </a:buClr>
              <a:buSzPts val="1600"/>
              <a:buFont typeface="Lato Light"/>
              <a:buChar char="○"/>
              <a:defRPr sz="1600">
                <a:solidFill>
                  <a:schemeClr val="lt1"/>
                </a:solidFill>
                <a:latin typeface="Lato Light"/>
                <a:ea typeface="Lato Light"/>
                <a:cs typeface="Lato Light"/>
                <a:sym typeface="Lato Light"/>
              </a:defRPr>
            </a:lvl2pPr>
            <a:lvl3pPr indent="-330200" lvl="2" marL="1371600" algn="l">
              <a:lnSpc>
                <a:spcPct val="115000"/>
              </a:lnSpc>
              <a:spcBef>
                <a:spcPts val="1600"/>
              </a:spcBef>
              <a:spcAft>
                <a:spcPts val="0"/>
              </a:spcAft>
              <a:buClr>
                <a:schemeClr val="lt1"/>
              </a:buClr>
              <a:buSzPts val="1600"/>
              <a:buFont typeface="Lato Light"/>
              <a:buChar char="■"/>
              <a:defRPr sz="1600">
                <a:solidFill>
                  <a:schemeClr val="lt1"/>
                </a:solidFill>
                <a:latin typeface="Lato Light"/>
                <a:ea typeface="Lato Light"/>
                <a:cs typeface="Lato Light"/>
                <a:sym typeface="Lato Light"/>
              </a:defRPr>
            </a:lvl3pPr>
            <a:lvl4pPr indent="-330200" lvl="3" marL="1828800" algn="l">
              <a:lnSpc>
                <a:spcPct val="115000"/>
              </a:lnSpc>
              <a:spcBef>
                <a:spcPts val="1600"/>
              </a:spcBef>
              <a:spcAft>
                <a:spcPts val="0"/>
              </a:spcAft>
              <a:buClr>
                <a:schemeClr val="lt1"/>
              </a:buClr>
              <a:buSzPts val="1600"/>
              <a:buFont typeface="Lato Light"/>
              <a:buChar char="●"/>
              <a:defRPr sz="1600">
                <a:solidFill>
                  <a:schemeClr val="lt1"/>
                </a:solidFill>
                <a:latin typeface="Lato Light"/>
                <a:ea typeface="Lato Light"/>
                <a:cs typeface="Lato Light"/>
                <a:sym typeface="Lato Light"/>
              </a:defRPr>
            </a:lvl4pPr>
            <a:lvl5pPr indent="-330200" lvl="4" marL="2286000" algn="l">
              <a:lnSpc>
                <a:spcPct val="115000"/>
              </a:lnSpc>
              <a:spcBef>
                <a:spcPts val="1600"/>
              </a:spcBef>
              <a:spcAft>
                <a:spcPts val="0"/>
              </a:spcAft>
              <a:buClr>
                <a:schemeClr val="lt1"/>
              </a:buClr>
              <a:buSzPts val="1600"/>
              <a:buFont typeface="Lato Light"/>
              <a:buChar char="○"/>
              <a:defRPr sz="1600">
                <a:solidFill>
                  <a:schemeClr val="lt1"/>
                </a:solidFill>
                <a:latin typeface="Lato Light"/>
                <a:ea typeface="Lato Light"/>
                <a:cs typeface="Lato Light"/>
                <a:sym typeface="Lato Light"/>
              </a:defRPr>
            </a:lvl5pPr>
            <a:lvl6pPr indent="-330200" lvl="5" marL="2743200" algn="l">
              <a:lnSpc>
                <a:spcPct val="115000"/>
              </a:lnSpc>
              <a:spcBef>
                <a:spcPts val="1600"/>
              </a:spcBef>
              <a:spcAft>
                <a:spcPts val="0"/>
              </a:spcAft>
              <a:buClr>
                <a:schemeClr val="lt1"/>
              </a:buClr>
              <a:buSzPts val="1600"/>
              <a:buFont typeface="Lato Light"/>
              <a:buChar char="■"/>
              <a:defRPr sz="1600">
                <a:solidFill>
                  <a:schemeClr val="lt1"/>
                </a:solidFill>
                <a:latin typeface="Lato Light"/>
                <a:ea typeface="Lato Light"/>
                <a:cs typeface="Lato Light"/>
                <a:sym typeface="Lato Light"/>
              </a:defRPr>
            </a:lvl6pPr>
            <a:lvl7pPr indent="-330200" lvl="6" marL="3200400" algn="l">
              <a:lnSpc>
                <a:spcPct val="115000"/>
              </a:lnSpc>
              <a:spcBef>
                <a:spcPts val="1600"/>
              </a:spcBef>
              <a:spcAft>
                <a:spcPts val="0"/>
              </a:spcAft>
              <a:buClr>
                <a:schemeClr val="lt1"/>
              </a:buClr>
              <a:buSzPts val="1600"/>
              <a:buFont typeface="Lato Light"/>
              <a:buChar char="●"/>
              <a:defRPr sz="1600">
                <a:solidFill>
                  <a:schemeClr val="lt1"/>
                </a:solidFill>
                <a:latin typeface="Lato Light"/>
                <a:ea typeface="Lato Light"/>
                <a:cs typeface="Lato Light"/>
                <a:sym typeface="Lato Light"/>
              </a:defRPr>
            </a:lvl7pPr>
            <a:lvl8pPr indent="-330200" lvl="7" marL="3657600" algn="l">
              <a:lnSpc>
                <a:spcPct val="115000"/>
              </a:lnSpc>
              <a:spcBef>
                <a:spcPts val="1600"/>
              </a:spcBef>
              <a:spcAft>
                <a:spcPts val="0"/>
              </a:spcAft>
              <a:buClr>
                <a:schemeClr val="lt1"/>
              </a:buClr>
              <a:buSzPts val="1600"/>
              <a:buFont typeface="Lato Light"/>
              <a:buChar char="○"/>
              <a:defRPr sz="1600">
                <a:solidFill>
                  <a:schemeClr val="lt1"/>
                </a:solidFill>
                <a:latin typeface="Lato Light"/>
                <a:ea typeface="Lato Light"/>
                <a:cs typeface="Lato Light"/>
                <a:sym typeface="Lato Light"/>
              </a:defRPr>
            </a:lvl8pPr>
            <a:lvl9pPr indent="-330200" lvl="8" marL="4114800" algn="l">
              <a:lnSpc>
                <a:spcPct val="115000"/>
              </a:lnSpc>
              <a:spcBef>
                <a:spcPts val="1600"/>
              </a:spcBef>
              <a:spcAft>
                <a:spcPts val="1600"/>
              </a:spcAft>
              <a:buClr>
                <a:schemeClr val="lt1"/>
              </a:buClr>
              <a:buSzPts val="1600"/>
              <a:buFont typeface="Lato Light"/>
              <a:buChar char="■"/>
              <a:defRPr sz="1600">
                <a:solidFill>
                  <a:schemeClr val="lt1"/>
                </a:solidFill>
                <a:latin typeface="Lato Light"/>
                <a:ea typeface="Lato Light"/>
                <a:cs typeface="Lato Light"/>
                <a:sym typeface="Lato Light"/>
              </a:defRPr>
            </a:lvl9pPr>
          </a:lstStyle>
          <a:p/>
        </p:txBody>
      </p:sp>
      <p:sp>
        <p:nvSpPr>
          <p:cNvPr id="36" name="Google Shape;36;p6"/>
          <p:cNvSpPr txBox="1"/>
          <p:nvPr>
            <p:ph idx="12" type="sldNum"/>
          </p:nvPr>
        </p:nvSpPr>
        <p:spPr>
          <a:xfrm>
            <a:off x="8405674" y="4663225"/>
            <a:ext cx="6156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37" name="Google Shape;37;p6"/>
          <p:cNvPicPr preferRelativeResize="0"/>
          <p:nvPr/>
        </p:nvPicPr>
        <p:blipFill rotWithShape="1">
          <a:blip r:embed="rId2">
            <a:alphaModFix/>
          </a:blip>
          <a:srcRect b="0" l="0" r="0" t="0"/>
          <a:stretch/>
        </p:blipFill>
        <p:spPr>
          <a:xfrm>
            <a:off x="387895" y="4254925"/>
            <a:ext cx="1923618" cy="5381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SECTION_HEADER_1">
    <p:spTree>
      <p:nvGrpSpPr>
        <p:cNvPr id="38" name="Shape 3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Background  1">
  <p:cSld name="TITLE_AND_BODY_1_2">
    <p:spTree>
      <p:nvGrpSpPr>
        <p:cNvPr id="39" name="Shape 39"/>
        <p:cNvGrpSpPr/>
        <p:nvPr/>
      </p:nvGrpSpPr>
      <p:grpSpPr>
        <a:xfrm>
          <a:off x="0" y="0"/>
          <a:ext cx="0" cy="0"/>
          <a:chOff x="0" y="0"/>
          <a:chExt cx="0" cy="0"/>
        </a:xfrm>
      </p:grpSpPr>
      <p:sp>
        <p:nvSpPr>
          <p:cNvPr id="40" name="Google Shape;40;p8"/>
          <p:cNvSpPr/>
          <p:nvPr/>
        </p:nvSpPr>
        <p:spPr>
          <a:xfrm>
            <a:off x="3257550" y="0"/>
            <a:ext cx="5886600" cy="51435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41" name="Google Shape;41;p8"/>
          <p:cNvSpPr txBox="1"/>
          <p:nvPr>
            <p:ph type="title"/>
          </p:nvPr>
        </p:nvSpPr>
        <p:spPr>
          <a:xfrm>
            <a:off x="311700" y="701663"/>
            <a:ext cx="2945700" cy="1089000"/>
          </a:xfrm>
          <a:prstGeom prst="rect">
            <a:avLst/>
          </a:prstGeom>
          <a:noFill/>
          <a:ln>
            <a:noFill/>
          </a:ln>
        </p:spPr>
        <p:txBody>
          <a:bodyPr anchorCtr="0" anchor="t" bIns="91425" lIns="91425" spcFirstLastPara="1" rIns="91425" wrap="square" tIns="91425">
            <a:noAutofit/>
          </a:bodyPr>
          <a:lstStyle>
            <a:lvl1pPr lvl="0" algn="l">
              <a:lnSpc>
                <a:spcPct val="80000"/>
              </a:lnSpc>
              <a:spcBef>
                <a:spcPts val="0"/>
              </a:spcBef>
              <a:spcAft>
                <a:spcPts val="0"/>
              </a:spcAft>
              <a:buClr>
                <a:srgbClr val="45295C"/>
              </a:buClr>
              <a:buSzPts val="3200"/>
              <a:buFont typeface="Lato Black"/>
              <a:buNone/>
              <a:defRPr sz="3200">
                <a:solidFill>
                  <a:srgbClr val="45295C"/>
                </a:solidFill>
                <a:latin typeface="Lato Black"/>
                <a:ea typeface="Lato Black"/>
                <a:cs typeface="Lato Black"/>
                <a:sym typeface="Lato Black"/>
              </a:defRPr>
            </a:lvl1pPr>
            <a:lvl2pPr lvl="1" algn="l">
              <a:lnSpc>
                <a:spcPct val="80000"/>
              </a:lnSpc>
              <a:spcBef>
                <a:spcPts val="0"/>
              </a:spcBef>
              <a:spcAft>
                <a:spcPts val="0"/>
              </a:spcAft>
              <a:buSzPts val="2800"/>
              <a:buNone/>
              <a:defRPr/>
            </a:lvl2pPr>
            <a:lvl3pPr lvl="2" algn="l">
              <a:lnSpc>
                <a:spcPct val="80000"/>
              </a:lnSpc>
              <a:spcBef>
                <a:spcPts val="0"/>
              </a:spcBef>
              <a:spcAft>
                <a:spcPts val="0"/>
              </a:spcAft>
              <a:buSzPts val="2800"/>
              <a:buNone/>
              <a:defRPr/>
            </a:lvl3pPr>
            <a:lvl4pPr lvl="3" algn="l">
              <a:lnSpc>
                <a:spcPct val="80000"/>
              </a:lnSpc>
              <a:spcBef>
                <a:spcPts val="0"/>
              </a:spcBef>
              <a:spcAft>
                <a:spcPts val="0"/>
              </a:spcAft>
              <a:buSzPts val="2800"/>
              <a:buNone/>
              <a:defRPr/>
            </a:lvl4pPr>
            <a:lvl5pPr lvl="4" algn="l">
              <a:lnSpc>
                <a:spcPct val="80000"/>
              </a:lnSpc>
              <a:spcBef>
                <a:spcPts val="0"/>
              </a:spcBef>
              <a:spcAft>
                <a:spcPts val="0"/>
              </a:spcAft>
              <a:buSzPts val="2800"/>
              <a:buNone/>
              <a:defRPr/>
            </a:lvl5pPr>
            <a:lvl6pPr lvl="5" algn="l">
              <a:lnSpc>
                <a:spcPct val="80000"/>
              </a:lnSpc>
              <a:spcBef>
                <a:spcPts val="0"/>
              </a:spcBef>
              <a:spcAft>
                <a:spcPts val="0"/>
              </a:spcAft>
              <a:buSzPts val="2800"/>
              <a:buNone/>
              <a:defRPr/>
            </a:lvl6pPr>
            <a:lvl7pPr lvl="6" algn="l">
              <a:lnSpc>
                <a:spcPct val="80000"/>
              </a:lnSpc>
              <a:spcBef>
                <a:spcPts val="0"/>
              </a:spcBef>
              <a:spcAft>
                <a:spcPts val="0"/>
              </a:spcAft>
              <a:buSzPts val="2800"/>
              <a:buNone/>
              <a:defRPr/>
            </a:lvl7pPr>
            <a:lvl8pPr lvl="7" algn="l">
              <a:lnSpc>
                <a:spcPct val="80000"/>
              </a:lnSpc>
              <a:spcBef>
                <a:spcPts val="0"/>
              </a:spcBef>
              <a:spcAft>
                <a:spcPts val="0"/>
              </a:spcAft>
              <a:buSzPts val="2800"/>
              <a:buNone/>
              <a:defRPr/>
            </a:lvl8pPr>
            <a:lvl9pPr lvl="8" algn="l">
              <a:lnSpc>
                <a:spcPct val="80000"/>
              </a:lnSpc>
              <a:spcBef>
                <a:spcPts val="0"/>
              </a:spcBef>
              <a:spcAft>
                <a:spcPts val="0"/>
              </a:spcAft>
              <a:buSzPts val="2800"/>
              <a:buNone/>
              <a:defRPr/>
            </a:lvl9pPr>
          </a:lstStyle>
          <a:p/>
        </p:txBody>
      </p:sp>
      <p:sp>
        <p:nvSpPr>
          <p:cNvPr id="42" name="Google Shape;42;p8"/>
          <p:cNvSpPr txBox="1"/>
          <p:nvPr>
            <p:ph idx="2" type="title"/>
          </p:nvPr>
        </p:nvSpPr>
        <p:spPr>
          <a:xfrm>
            <a:off x="311700" y="2813575"/>
            <a:ext cx="2945700" cy="996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434343"/>
              </a:buClr>
              <a:buSzPts val="1800"/>
              <a:buFont typeface="Lato Light"/>
              <a:buNone/>
              <a:defRPr sz="1800">
                <a:solidFill>
                  <a:srgbClr val="434343"/>
                </a:solidFill>
                <a:latin typeface="Lato Light"/>
                <a:ea typeface="Lato Light"/>
                <a:cs typeface="Lato Light"/>
                <a:sym typeface="Lato Light"/>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cxnSp>
        <p:nvCxnSpPr>
          <p:cNvPr id="43" name="Google Shape;43;p8"/>
          <p:cNvCxnSpPr/>
          <p:nvPr/>
        </p:nvCxnSpPr>
        <p:spPr>
          <a:xfrm>
            <a:off x="387900" y="2124075"/>
            <a:ext cx="1860000" cy="0"/>
          </a:xfrm>
          <a:prstGeom prst="straightConnector1">
            <a:avLst/>
          </a:prstGeom>
          <a:noFill/>
          <a:ln cap="flat" cmpd="sng" w="76200">
            <a:solidFill>
              <a:srgbClr val="ED5C2E"/>
            </a:solidFill>
            <a:prstDash val="solid"/>
            <a:round/>
            <a:headEnd len="sm" w="sm" type="none"/>
            <a:tailEnd len="sm" w="sm" type="none"/>
          </a:ln>
        </p:spPr>
      </p:cxnSp>
      <p:sp>
        <p:nvSpPr>
          <p:cNvPr id="44" name="Google Shape;44;p8"/>
          <p:cNvSpPr txBox="1"/>
          <p:nvPr>
            <p:ph idx="3" type="title"/>
          </p:nvPr>
        </p:nvSpPr>
        <p:spPr>
          <a:xfrm>
            <a:off x="311700" y="171450"/>
            <a:ext cx="29457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999999"/>
              </a:buClr>
              <a:buSzPts val="1200"/>
              <a:buNone/>
              <a:defRPr sz="1200">
                <a:solidFill>
                  <a:srgbClr val="999999"/>
                </a:solidFill>
              </a:defRPr>
            </a:lvl1pPr>
            <a:lvl2pPr lvl="1" algn="l">
              <a:lnSpc>
                <a:spcPct val="100000"/>
              </a:lnSpc>
              <a:spcBef>
                <a:spcPts val="0"/>
              </a:spcBef>
              <a:spcAft>
                <a:spcPts val="0"/>
              </a:spcAft>
              <a:buClr>
                <a:srgbClr val="999999"/>
              </a:buClr>
              <a:buSzPts val="1200"/>
              <a:buNone/>
              <a:defRPr b="1" sz="1200">
                <a:solidFill>
                  <a:srgbClr val="999999"/>
                </a:solidFill>
              </a:defRPr>
            </a:lvl2pPr>
            <a:lvl3pPr lvl="2" algn="l">
              <a:lnSpc>
                <a:spcPct val="100000"/>
              </a:lnSpc>
              <a:spcBef>
                <a:spcPts val="0"/>
              </a:spcBef>
              <a:spcAft>
                <a:spcPts val="0"/>
              </a:spcAft>
              <a:buClr>
                <a:srgbClr val="999999"/>
              </a:buClr>
              <a:buSzPts val="1200"/>
              <a:buNone/>
              <a:defRPr b="1" sz="1200">
                <a:solidFill>
                  <a:srgbClr val="999999"/>
                </a:solidFill>
              </a:defRPr>
            </a:lvl3pPr>
            <a:lvl4pPr lvl="3" algn="l">
              <a:lnSpc>
                <a:spcPct val="100000"/>
              </a:lnSpc>
              <a:spcBef>
                <a:spcPts val="0"/>
              </a:spcBef>
              <a:spcAft>
                <a:spcPts val="0"/>
              </a:spcAft>
              <a:buClr>
                <a:srgbClr val="999999"/>
              </a:buClr>
              <a:buSzPts val="1200"/>
              <a:buNone/>
              <a:defRPr b="1" sz="1200">
                <a:solidFill>
                  <a:srgbClr val="999999"/>
                </a:solidFill>
              </a:defRPr>
            </a:lvl4pPr>
            <a:lvl5pPr lvl="4" algn="l">
              <a:lnSpc>
                <a:spcPct val="100000"/>
              </a:lnSpc>
              <a:spcBef>
                <a:spcPts val="0"/>
              </a:spcBef>
              <a:spcAft>
                <a:spcPts val="0"/>
              </a:spcAft>
              <a:buClr>
                <a:srgbClr val="999999"/>
              </a:buClr>
              <a:buSzPts val="1200"/>
              <a:buNone/>
              <a:defRPr b="1" sz="1200">
                <a:solidFill>
                  <a:srgbClr val="999999"/>
                </a:solidFill>
              </a:defRPr>
            </a:lvl5pPr>
            <a:lvl6pPr lvl="5" algn="l">
              <a:lnSpc>
                <a:spcPct val="100000"/>
              </a:lnSpc>
              <a:spcBef>
                <a:spcPts val="0"/>
              </a:spcBef>
              <a:spcAft>
                <a:spcPts val="0"/>
              </a:spcAft>
              <a:buClr>
                <a:srgbClr val="999999"/>
              </a:buClr>
              <a:buSzPts val="1200"/>
              <a:buNone/>
              <a:defRPr b="1" sz="1200">
                <a:solidFill>
                  <a:srgbClr val="999999"/>
                </a:solidFill>
              </a:defRPr>
            </a:lvl6pPr>
            <a:lvl7pPr lvl="6" algn="l">
              <a:lnSpc>
                <a:spcPct val="100000"/>
              </a:lnSpc>
              <a:spcBef>
                <a:spcPts val="0"/>
              </a:spcBef>
              <a:spcAft>
                <a:spcPts val="0"/>
              </a:spcAft>
              <a:buClr>
                <a:srgbClr val="999999"/>
              </a:buClr>
              <a:buSzPts val="1200"/>
              <a:buNone/>
              <a:defRPr b="1" sz="1200">
                <a:solidFill>
                  <a:srgbClr val="999999"/>
                </a:solidFill>
              </a:defRPr>
            </a:lvl7pPr>
            <a:lvl8pPr lvl="7" algn="l">
              <a:lnSpc>
                <a:spcPct val="100000"/>
              </a:lnSpc>
              <a:spcBef>
                <a:spcPts val="0"/>
              </a:spcBef>
              <a:spcAft>
                <a:spcPts val="0"/>
              </a:spcAft>
              <a:buClr>
                <a:srgbClr val="999999"/>
              </a:buClr>
              <a:buSzPts val="1200"/>
              <a:buNone/>
              <a:defRPr b="1" sz="1200">
                <a:solidFill>
                  <a:srgbClr val="999999"/>
                </a:solidFill>
              </a:defRPr>
            </a:lvl8pPr>
            <a:lvl9pPr lvl="8" algn="l">
              <a:lnSpc>
                <a:spcPct val="100000"/>
              </a:lnSpc>
              <a:spcBef>
                <a:spcPts val="0"/>
              </a:spcBef>
              <a:spcAft>
                <a:spcPts val="0"/>
              </a:spcAft>
              <a:buClr>
                <a:srgbClr val="999999"/>
              </a:buClr>
              <a:buSzPts val="1200"/>
              <a:buNone/>
              <a:defRPr b="1" sz="1200">
                <a:solidFill>
                  <a:srgbClr val="999999"/>
                </a:solidFill>
              </a:defRPr>
            </a:lvl9pPr>
          </a:lstStyle>
          <a:p/>
        </p:txBody>
      </p:sp>
      <p:sp>
        <p:nvSpPr>
          <p:cNvPr id="45" name="Google Shape;45;p8"/>
          <p:cNvSpPr txBox="1"/>
          <p:nvPr>
            <p:ph idx="12" type="sldNum"/>
          </p:nvPr>
        </p:nvSpPr>
        <p:spPr>
          <a:xfrm>
            <a:off x="8405674" y="4663225"/>
            <a:ext cx="6156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666666"/>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666666"/>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666666"/>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666666"/>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666666"/>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666666"/>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666666"/>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666666"/>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666666"/>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46" name="Google Shape;46;p8"/>
          <p:cNvPicPr preferRelativeResize="0"/>
          <p:nvPr/>
        </p:nvPicPr>
        <p:blipFill rotWithShape="1">
          <a:blip r:embed="rId2">
            <a:alphaModFix/>
          </a:blip>
          <a:srcRect b="0" l="0" r="0" t="0"/>
          <a:stretch/>
        </p:blipFill>
        <p:spPr>
          <a:xfrm>
            <a:off x="387895" y="4254925"/>
            <a:ext cx="1923618" cy="5381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Background ">
  <p:cSld name="TITLE_AND_BODY_1_1">
    <p:spTree>
      <p:nvGrpSpPr>
        <p:cNvPr id="47" name="Shape 47"/>
        <p:cNvGrpSpPr/>
        <p:nvPr/>
      </p:nvGrpSpPr>
      <p:grpSpPr>
        <a:xfrm>
          <a:off x="0" y="0"/>
          <a:ext cx="0" cy="0"/>
          <a:chOff x="0" y="0"/>
          <a:chExt cx="0" cy="0"/>
        </a:xfrm>
      </p:grpSpPr>
      <p:sp>
        <p:nvSpPr>
          <p:cNvPr id="48" name="Google Shape;48;p9"/>
          <p:cNvSpPr/>
          <p:nvPr/>
        </p:nvSpPr>
        <p:spPr>
          <a:xfrm>
            <a:off x="3790800" y="0"/>
            <a:ext cx="5353200" cy="51435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49" name="Google Shape;49;p9"/>
          <p:cNvSpPr txBox="1"/>
          <p:nvPr>
            <p:ph type="title"/>
          </p:nvPr>
        </p:nvSpPr>
        <p:spPr>
          <a:xfrm>
            <a:off x="311700" y="701663"/>
            <a:ext cx="3479100" cy="1089000"/>
          </a:xfrm>
          <a:prstGeom prst="rect">
            <a:avLst/>
          </a:prstGeom>
          <a:noFill/>
          <a:ln>
            <a:noFill/>
          </a:ln>
        </p:spPr>
        <p:txBody>
          <a:bodyPr anchorCtr="0" anchor="t" bIns="91425" lIns="91425" spcFirstLastPara="1" rIns="91425" wrap="square" tIns="91425">
            <a:noAutofit/>
          </a:bodyPr>
          <a:lstStyle>
            <a:lvl1pPr lvl="0" algn="l">
              <a:lnSpc>
                <a:spcPct val="80000"/>
              </a:lnSpc>
              <a:spcBef>
                <a:spcPts val="0"/>
              </a:spcBef>
              <a:spcAft>
                <a:spcPts val="0"/>
              </a:spcAft>
              <a:buClr>
                <a:srgbClr val="45295C"/>
              </a:buClr>
              <a:buSzPts val="3200"/>
              <a:buFont typeface="Lato Black"/>
              <a:buNone/>
              <a:defRPr sz="3200">
                <a:solidFill>
                  <a:srgbClr val="45295C"/>
                </a:solidFill>
                <a:latin typeface="Lato Black"/>
                <a:ea typeface="Lato Black"/>
                <a:cs typeface="Lato Black"/>
                <a:sym typeface="Lato Black"/>
              </a:defRPr>
            </a:lvl1pPr>
            <a:lvl2pPr lvl="1" algn="l">
              <a:lnSpc>
                <a:spcPct val="80000"/>
              </a:lnSpc>
              <a:spcBef>
                <a:spcPts val="0"/>
              </a:spcBef>
              <a:spcAft>
                <a:spcPts val="0"/>
              </a:spcAft>
              <a:buSzPts val="2800"/>
              <a:buNone/>
              <a:defRPr/>
            </a:lvl2pPr>
            <a:lvl3pPr lvl="2" algn="l">
              <a:lnSpc>
                <a:spcPct val="80000"/>
              </a:lnSpc>
              <a:spcBef>
                <a:spcPts val="0"/>
              </a:spcBef>
              <a:spcAft>
                <a:spcPts val="0"/>
              </a:spcAft>
              <a:buSzPts val="2800"/>
              <a:buNone/>
              <a:defRPr/>
            </a:lvl3pPr>
            <a:lvl4pPr lvl="3" algn="l">
              <a:lnSpc>
                <a:spcPct val="80000"/>
              </a:lnSpc>
              <a:spcBef>
                <a:spcPts val="0"/>
              </a:spcBef>
              <a:spcAft>
                <a:spcPts val="0"/>
              </a:spcAft>
              <a:buSzPts val="2800"/>
              <a:buNone/>
              <a:defRPr/>
            </a:lvl4pPr>
            <a:lvl5pPr lvl="4" algn="l">
              <a:lnSpc>
                <a:spcPct val="80000"/>
              </a:lnSpc>
              <a:spcBef>
                <a:spcPts val="0"/>
              </a:spcBef>
              <a:spcAft>
                <a:spcPts val="0"/>
              </a:spcAft>
              <a:buSzPts val="2800"/>
              <a:buNone/>
              <a:defRPr/>
            </a:lvl5pPr>
            <a:lvl6pPr lvl="5" algn="l">
              <a:lnSpc>
                <a:spcPct val="80000"/>
              </a:lnSpc>
              <a:spcBef>
                <a:spcPts val="0"/>
              </a:spcBef>
              <a:spcAft>
                <a:spcPts val="0"/>
              </a:spcAft>
              <a:buSzPts val="2800"/>
              <a:buNone/>
              <a:defRPr/>
            </a:lvl6pPr>
            <a:lvl7pPr lvl="6" algn="l">
              <a:lnSpc>
                <a:spcPct val="80000"/>
              </a:lnSpc>
              <a:spcBef>
                <a:spcPts val="0"/>
              </a:spcBef>
              <a:spcAft>
                <a:spcPts val="0"/>
              </a:spcAft>
              <a:buSzPts val="2800"/>
              <a:buNone/>
              <a:defRPr/>
            </a:lvl7pPr>
            <a:lvl8pPr lvl="7" algn="l">
              <a:lnSpc>
                <a:spcPct val="80000"/>
              </a:lnSpc>
              <a:spcBef>
                <a:spcPts val="0"/>
              </a:spcBef>
              <a:spcAft>
                <a:spcPts val="0"/>
              </a:spcAft>
              <a:buSzPts val="2800"/>
              <a:buNone/>
              <a:defRPr/>
            </a:lvl8pPr>
            <a:lvl9pPr lvl="8" algn="l">
              <a:lnSpc>
                <a:spcPct val="80000"/>
              </a:lnSpc>
              <a:spcBef>
                <a:spcPts val="0"/>
              </a:spcBef>
              <a:spcAft>
                <a:spcPts val="0"/>
              </a:spcAft>
              <a:buSzPts val="2800"/>
              <a:buNone/>
              <a:defRPr/>
            </a:lvl9pPr>
          </a:lstStyle>
          <a:p/>
        </p:txBody>
      </p:sp>
      <p:sp>
        <p:nvSpPr>
          <p:cNvPr id="50" name="Google Shape;50;p9"/>
          <p:cNvSpPr txBox="1"/>
          <p:nvPr>
            <p:ph idx="2" type="title"/>
          </p:nvPr>
        </p:nvSpPr>
        <p:spPr>
          <a:xfrm>
            <a:off x="311700" y="2813575"/>
            <a:ext cx="3479100" cy="996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434343"/>
              </a:buClr>
              <a:buSzPts val="1800"/>
              <a:buFont typeface="Lato Light"/>
              <a:buNone/>
              <a:defRPr sz="1800">
                <a:solidFill>
                  <a:srgbClr val="434343"/>
                </a:solidFill>
                <a:latin typeface="Lato Light"/>
                <a:ea typeface="Lato Light"/>
                <a:cs typeface="Lato Light"/>
                <a:sym typeface="Lato Light"/>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cxnSp>
        <p:nvCxnSpPr>
          <p:cNvPr id="51" name="Google Shape;51;p9"/>
          <p:cNvCxnSpPr/>
          <p:nvPr/>
        </p:nvCxnSpPr>
        <p:spPr>
          <a:xfrm>
            <a:off x="387900" y="2124075"/>
            <a:ext cx="1860000" cy="0"/>
          </a:xfrm>
          <a:prstGeom prst="straightConnector1">
            <a:avLst/>
          </a:prstGeom>
          <a:noFill/>
          <a:ln cap="flat" cmpd="sng" w="76200">
            <a:solidFill>
              <a:srgbClr val="ED5C2E"/>
            </a:solidFill>
            <a:prstDash val="solid"/>
            <a:round/>
            <a:headEnd len="sm" w="sm" type="none"/>
            <a:tailEnd len="sm" w="sm" type="none"/>
          </a:ln>
        </p:spPr>
      </p:cxnSp>
      <p:sp>
        <p:nvSpPr>
          <p:cNvPr id="52" name="Google Shape;52;p9"/>
          <p:cNvSpPr txBox="1"/>
          <p:nvPr>
            <p:ph idx="3" type="title"/>
          </p:nvPr>
        </p:nvSpPr>
        <p:spPr>
          <a:xfrm>
            <a:off x="311700" y="171450"/>
            <a:ext cx="34791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999999"/>
              </a:buClr>
              <a:buSzPts val="1200"/>
              <a:buNone/>
              <a:defRPr sz="1200">
                <a:solidFill>
                  <a:srgbClr val="999999"/>
                </a:solidFill>
              </a:defRPr>
            </a:lvl1pPr>
            <a:lvl2pPr lvl="1"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2pPr>
            <a:lvl3pPr lvl="2"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3pPr>
            <a:lvl4pPr lvl="3"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4pPr>
            <a:lvl5pPr lvl="4"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5pPr>
            <a:lvl6pPr lvl="5"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6pPr>
            <a:lvl7pPr lvl="6"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7pPr>
            <a:lvl8pPr lvl="7"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8pPr>
            <a:lvl9pPr lvl="8"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9pPr>
          </a:lstStyle>
          <a:p/>
        </p:txBody>
      </p:sp>
      <p:sp>
        <p:nvSpPr>
          <p:cNvPr id="53" name="Google Shape;53;p9"/>
          <p:cNvSpPr txBox="1"/>
          <p:nvPr>
            <p:ph idx="1" type="body"/>
          </p:nvPr>
        </p:nvSpPr>
        <p:spPr>
          <a:xfrm>
            <a:off x="4160700" y="400050"/>
            <a:ext cx="4613400" cy="43434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rgbClr val="434343"/>
              </a:buClr>
              <a:buSzPts val="1800"/>
              <a:buFont typeface="Lato Light"/>
              <a:buChar char="●"/>
              <a:defRPr>
                <a:solidFill>
                  <a:srgbClr val="434343"/>
                </a:solidFill>
                <a:latin typeface="Lato Light"/>
                <a:ea typeface="Lato Light"/>
                <a:cs typeface="Lato Light"/>
                <a:sym typeface="Lato Light"/>
              </a:defRPr>
            </a:lvl1pPr>
            <a:lvl2pPr indent="-330200" lvl="1" marL="914400" algn="l">
              <a:lnSpc>
                <a:spcPct val="115000"/>
              </a:lnSpc>
              <a:spcBef>
                <a:spcPts val="1600"/>
              </a:spcBef>
              <a:spcAft>
                <a:spcPts val="0"/>
              </a:spcAft>
              <a:buClr>
                <a:srgbClr val="434343"/>
              </a:buClr>
              <a:buSzPts val="1600"/>
              <a:buFont typeface="Lato Light"/>
              <a:buChar char="○"/>
              <a:defRPr sz="1600">
                <a:solidFill>
                  <a:srgbClr val="434343"/>
                </a:solidFill>
                <a:latin typeface="Lato Light"/>
                <a:ea typeface="Lato Light"/>
                <a:cs typeface="Lato Light"/>
                <a:sym typeface="Lato Light"/>
              </a:defRPr>
            </a:lvl2pPr>
            <a:lvl3pPr indent="-330200" lvl="2" marL="1371600" algn="l">
              <a:lnSpc>
                <a:spcPct val="115000"/>
              </a:lnSpc>
              <a:spcBef>
                <a:spcPts val="1600"/>
              </a:spcBef>
              <a:spcAft>
                <a:spcPts val="0"/>
              </a:spcAft>
              <a:buClr>
                <a:srgbClr val="434343"/>
              </a:buClr>
              <a:buSzPts val="1600"/>
              <a:buFont typeface="Lato Light"/>
              <a:buChar char="■"/>
              <a:defRPr sz="1600">
                <a:solidFill>
                  <a:srgbClr val="434343"/>
                </a:solidFill>
                <a:latin typeface="Lato Light"/>
                <a:ea typeface="Lato Light"/>
                <a:cs typeface="Lato Light"/>
                <a:sym typeface="Lato Light"/>
              </a:defRPr>
            </a:lvl3pPr>
            <a:lvl4pPr indent="-330200" lvl="3" marL="1828800" algn="l">
              <a:lnSpc>
                <a:spcPct val="115000"/>
              </a:lnSpc>
              <a:spcBef>
                <a:spcPts val="1600"/>
              </a:spcBef>
              <a:spcAft>
                <a:spcPts val="0"/>
              </a:spcAft>
              <a:buClr>
                <a:srgbClr val="434343"/>
              </a:buClr>
              <a:buSzPts val="1600"/>
              <a:buFont typeface="Lato Light"/>
              <a:buChar char="●"/>
              <a:defRPr sz="1600">
                <a:solidFill>
                  <a:srgbClr val="434343"/>
                </a:solidFill>
                <a:latin typeface="Lato Light"/>
                <a:ea typeface="Lato Light"/>
                <a:cs typeface="Lato Light"/>
                <a:sym typeface="Lato Light"/>
              </a:defRPr>
            </a:lvl4pPr>
            <a:lvl5pPr indent="-330200" lvl="4" marL="2286000" algn="l">
              <a:lnSpc>
                <a:spcPct val="115000"/>
              </a:lnSpc>
              <a:spcBef>
                <a:spcPts val="1600"/>
              </a:spcBef>
              <a:spcAft>
                <a:spcPts val="0"/>
              </a:spcAft>
              <a:buClr>
                <a:srgbClr val="434343"/>
              </a:buClr>
              <a:buSzPts val="1600"/>
              <a:buFont typeface="Lato Light"/>
              <a:buChar char="○"/>
              <a:defRPr sz="1600">
                <a:solidFill>
                  <a:srgbClr val="434343"/>
                </a:solidFill>
                <a:latin typeface="Lato Light"/>
                <a:ea typeface="Lato Light"/>
                <a:cs typeface="Lato Light"/>
                <a:sym typeface="Lato Light"/>
              </a:defRPr>
            </a:lvl5pPr>
            <a:lvl6pPr indent="-330200" lvl="5" marL="2743200" algn="l">
              <a:lnSpc>
                <a:spcPct val="115000"/>
              </a:lnSpc>
              <a:spcBef>
                <a:spcPts val="1600"/>
              </a:spcBef>
              <a:spcAft>
                <a:spcPts val="0"/>
              </a:spcAft>
              <a:buClr>
                <a:srgbClr val="434343"/>
              </a:buClr>
              <a:buSzPts val="1600"/>
              <a:buFont typeface="Lato Light"/>
              <a:buChar char="■"/>
              <a:defRPr sz="1600">
                <a:solidFill>
                  <a:srgbClr val="434343"/>
                </a:solidFill>
                <a:latin typeface="Lato Light"/>
                <a:ea typeface="Lato Light"/>
                <a:cs typeface="Lato Light"/>
                <a:sym typeface="Lato Light"/>
              </a:defRPr>
            </a:lvl6pPr>
            <a:lvl7pPr indent="-330200" lvl="6" marL="3200400" algn="l">
              <a:lnSpc>
                <a:spcPct val="115000"/>
              </a:lnSpc>
              <a:spcBef>
                <a:spcPts val="1600"/>
              </a:spcBef>
              <a:spcAft>
                <a:spcPts val="0"/>
              </a:spcAft>
              <a:buClr>
                <a:srgbClr val="434343"/>
              </a:buClr>
              <a:buSzPts val="1600"/>
              <a:buFont typeface="Lato Light"/>
              <a:buChar char="●"/>
              <a:defRPr sz="1600">
                <a:solidFill>
                  <a:srgbClr val="434343"/>
                </a:solidFill>
                <a:latin typeface="Lato Light"/>
                <a:ea typeface="Lato Light"/>
                <a:cs typeface="Lato Light"/>
                <a:sym typeface="Lato Light"/>
              </a:defRPr>
            </a:lvl7pPr>
            <a:lvl8pPr indent="-330200" lvl="7" marL="3657600" algn="l">
              <a:lnSpc>
                <a:spcPct val="115000"/>
              </a:lnSpc>
              <a:spcBef>
                <a:spcPts val="1600"/>
              </a:spcBef>
              <a:spcAft>
                <a:spcPts val="0"/>
              </a:spcAft>
              <a:buClr>
                <a:srgbClr val="434343"/>
              </a:buClr>
              <a:buSzPts val="1600"/>
              <a:buFont typeface="Lato Light"/>
              <a:buChar char="○"/>
              <a:defRPr sz="1600">
                <a:solidFill>
                  <a:srgbClr val="434343"/>
                </a:solidFill>
                <a:latin typeface="Lato Light"/>
                <a:ea typeface="Lato Light"/>
                <a:cs typeface="Lato Light"/>
                <a:sym typeface="Lato Light"/>
              </a:defRPr>
            </a:lvl8pPr>
            <a:lvl9pPr indent="-330200" lvl="8" marL="4114800" algn="l">
              <a:lnSpc>
                <a:spcPct val="115000"/>
              </a:lnSpc>
              <a:spcBef>
                <a:spcPts val="1600"/>
              </a:spcBef>
              <a:spcAft>
                <a:spcPts val="1600"/>
              </a:spcAft>
              <a:buClr>
                <a:srgbClr val="434343"/>
              </a:buClr>
              <a:buSzPts val="1600"/>
              <a:buFont typeface="Lato Light"/>
              <a:buChar char="■"/>
              <a:defRPr sz="1600">
                <a:solidFill>
                  <a:srgbClr val="434343"/>
                </a:solidFill>
                <a:latin typeface="Lato Light"/>
                <a:ea typeface="Lato Light"/>
                <a:cs typeface="Lato Light"/>
                <a:sym typeface="Lato Light"/>
              </a:defRPr>
            </a:lvl9pPr>
          </a:lstStyle>
          <a:p/>
        </p:txBody>
      </p:sp>
      <p:sp>
        <p:nvSpPr>
          <p:cNvPr id="54" name="Google Shape;54;p9"/>
          <p:cNvSpPr txBox="1"/>
          <p:nvPr>
            <p:ph idx="12" type="sldNum"/>
          </p:nvPr>
        </p:nvSpPr>
        <p:spPr>
          <a:xfrm>
            <a:off x="8405674" y="4663225"/>
            <a:ext cx="6156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666666"/>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666666"/>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666666"/>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666666"/>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666666"/>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666666"/>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666666"/>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666666"/>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666666"/>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55" name="Google Shape;55;p9"/>
          <p:cNvPicPr preferRelativeResize="0"/>
          <p:nvPr/>
        </p:nvPicPr>
        <p:blipFill rotWithShape="1">
          <a:blip r:embed="rId2">
            <a:alphaModFix/>
          </a:blip>
          <a:srcRect b="0" l="0" r="0" t="0"/>
          <a:stretch/>
        </p:blipFill>
        <p:spPr>
          <a:xfrm>
            <a:off x="387895" y="4254925"/>
            <a:ext cx="1923618" cy="5381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56" name="Shape 56"/>
        <p:cNvGrpSpPr/>
        <p:nvPr/>
      </p:nvGrpSpPr>
      <p:grpSpPr>
        <a:xfrm>
          <a:off x="0" y="0"/>
          <a:ext cx="0" cy="0"/>
          <a:chOff x="0" y="0"/>
          <a:chExt cx="0" cy="0"/>
        </a:xfrm>
      </p:grpSpPr>
      <p:pic>
        <p:nvPicPr>
          <p:cNvPr id="57" name="Google Shape;57;p10"/>
          <p:cNvPicPr preferRelativeResize="0"/>
          <p:nvPr/>
        </p:nvPicPr>
        <p:blipFill rotWithShape="1">
          <a:blip r:embed="rId2">
            <a:alphaModFix/>
          </a:blip>
          <a:srcRect b="0" l="0" r="0" t="0"/>
          <a:stretch/>
        </p:blipFill>
        <p:spPr>
          <a:xfrm>
            <a:off x="0" y="0"/>
            <a:ext cx="9144000" cy="5143519"/>
          </a:xfrm>
          <a:prstGeom prst="rect">
            <a:avLst/>
          </a:prstGeom>
          <a:noFill/>
          <a:ln>
            <a:noFill/>
          </a:ln>
        </p:spPr>
      </p:pic>
      <p:sp>
        <p:nvSpPr>
          <p:cNvPr id="58" name="Google Shape;58;p10"/>
          <p:cNvSpPr txBox="1"/>
          <p:nvPr>
            <p:ph type="title"/>
          </p:nvPr>
        </p:nvSpPr>
        <p:spPr>
          <a:xfrm>
            <a:off x="469750" y="649425"/>
            <a:ext cx="8154900" cy="1868100"/>
          </a:xfrm>
          <a:prstGeom prst="rect">
            <a:avLst/>
          </a:prstGeom>
          <a:noFill/>
          <a:ln>
            <a:noFill/>
          </a:ln>
        </p:spPr>
        <p:txBody>
          <a:bodyPr anchorCtr="0" anchor="b" bIns="91425" lIns="91425" spcFirstLastPara="1" rIns="91425" wrap="square" tIns="91425">
            <a:noAutofit/>
          </a:bodyPr>
          <a:lstStyle>
            <a:lvl1pPr lvl="0" algn="l">
              <a:lnSpc>
                <a:spcPct val="80000"/>
              </a:lnSpc>
              <a:spcBef>
                <a:spcPts val="0"/>
              </a:spcBef>
              <a:spcAft>
                <a:spcPts val="0"/>
              </a:spcAft>
              <a:buClr>
                <a:schemeClr val="lt1"/>
              </a:buClr>
              <a:buSzPts val="5600"/>
              <a:buFont typeface="Lato Black"/>
              <a:buNone/>
              <a:defRPr sz="5600">
                <a:solidFill>
                  <a:schemeClr val="lt1"/>
                </a:solidFill>
                <a:latin typeface="Lato Black"/>
                <a:ea typeface="Lato Black"/>
                <a:cs typeface="Lato Black"/>
                <a:sym typeface="Lato Black"/>
              </a:defRPr>
            </a:lvl1pPr>
            <a:lvl2pPr lvl="1" algn="l">
              <a:lnSpc>
                <a:spcPct val="100000"/>
              </a:lnSpc>
              <a:spcBef>
                <a:spcPts val="0"/>
              </a:spcBef>
              <a:spcAft>
                <a:spcPts val="0"/>
              </a:spcAft>
              <a:buClr>
                <a:schemeClr val="lt1"/>
              </a:buClr>
              <a:buSzPts val="6400"/>
              <a:buFont typeface="Lato Black"/>
              <a:buNone/>
              <a:defRPr sz="6400">
                <a:solidFill>
                  <a:schemeClr val="lt1"/>
                </a:solidFill>
                <a:latin typeface="Lato Black"/>
                <a:ea typeface="Lato Black"/>
                <a:cs typeface="Lato Black"/>
                <a:sym typeface="Lato Black"/>
              </a:defRPr>
            </a:lvl2pPr>
            <a:lvl3pPr lvl="2" algn="l">
              <a:lnSpc>
                <a:spcPct val="100000"/>
              </a:lnSpc>
              <a:spcBef>
                <a:spcPts val="0"/>
              </a:spcBef>
              <a:spcAft>
                <a:spcPts val="0"/>
              </a:spcAft>
              <a:buClr>
                <a:schemeClr val="lt1"/>
              </a:buClr>
              <a:buSzPts val="6400"/>
              <a:buFont typeface="Lato Black"/>
              <a:buNone/>
              <a:defRPr sz="6400">
                <a:solidFill>
                  <a:schemeClr val="lt1"/>
                </a:solidFill>
                <a:latin typeface="Lato Black"/>
                <a:ea typeface="Lato Black"/>
                <a:cs typeface="Lato Black"/>
                <a:sym typeface="Lato Black"/>
              </a:defRPr>
            </a:lvl3pPr>
            <a:lvl4pPr lvl="3" algn="l">
              <a:lnSpc>
                <a:spcPct val="100000"/>
              </a:lnSpc>
              <a:spcBef>
                <a:spcPts val="0"/>
              </a:spcBef>
              <a:spcAft>
                <a:spcPts val="0"/>
              </a:spcAft>
              <a:buClr>
                <a:schemeClr val="lt1"/>
              </a:buClr>
              <a:buSzPts val="6400"/>
              <a:buFont typeface="Lato Black"/>
              <a:buNone/>
              <a:defRPr sz="6400">
                <a:solidFill>
                  <a:schemeClr val="lt1"/>
                </a:solidFill>
                <a:latin typeface="Lato Black"/>
                <a:ea typeface="Lato Black"/>
                <a:cs typeface="Lato Black"/>
                <a:sym typeface="Lato Black"/>
              </a:defRPr>
            </a:lvl4pPr>
            <a:lvl5pPr lvl="4" algn="l">
              <a:lnSpc>
                <a:spcPct val="100000"/>
              </a:lnSpc>
              <a:spcBef>
                <a:spcPts val="0"/>
              </a:spcBef>
              <a:spcAft>
                <a:spcPts val="0"/>
              </a:spcAft>
              <a:buClr>
                <a:schemeClr val="lt1"/>
              </a:buClr>
              <a:buSzPts val="6400"/>
              <a:buFont typeface="Lato Black"/>
              <a:buNone/>
              <a:defRPr sz="6400">
                <a:solidFill>
                  <a:schemeClr val="lt1"/>
                </a:solidFill>
                <a:latin typeface="Lato Black"/>
                <a:ea typeface="Lato Black"/>
                <a:cs typeface="Lato Black"/>
                <a:sym typeface="Lato Black"/>
              </a:defRPr>
            </a:lvl5pPr>
            <a:lvl6pPr lvl="5" algn="l">
              <a:lnSpc>
                <a:spcPct val="100000"/>
              </a:lnSpc>
              <a:spcBef>
                <a:spcPts val="0"/>
              </a:spcBef>
              <a:spcAft>
                <a:spcPts val="0"/>
              </a:spcAft>
              <a:buClr>
                <a:schemeClr val="lt1"/>
              </a:buClr>
              <a:buSzPts val="6400"/>
              <a:buFont typeface="Lato Black"/>
              <a:buNone/>
              <a:defRPr sz="6400">
                <a:solidFill>
                  <a:schemeClr val="lt1"/>
                </a:solidFill>
                <a:latin typeface="Lato Black"/>
                <a:ea typeface="Lato Black"/>
                <a:cs typeface="Lato Black"/>
                <a:sym typeface="Lato Black"/>
              </a:defRPr>
            </a:lvl6pPr>
            <a:lvl7pPr lvl="6" algn="l">
              <a:lnSpc>
                <a:spcPct val="100000"/>
              </a:lnSpc>
              <a:spcBef>
                <a:spcPts val="0"/>
              </a:spcBef>
              <a:spcAft>
                <a:spcPts val="0"/>
              </a:spcAft>
              <a:buClr>
                <a:schemeClr val="lt1"/>
              </a:buClr>
              <a:buSzPts val="6400"/>
              <a:buFont typeface="Lato Black"/>
              <a:buNone/>
              <a:defRPr sz="6400">
                <a:solidFill>
                  <a:schemeClr val="lt1"/>
                </a:solidFill>
                <a:latin typeface="Lato Black"/>
                <a:ea typeface="Lato Black"/>
                <a:cs typeface="Lato Black"/>
                <a:sym typeface="Lato Black"/>
              </a:defRPr>
            </a:lvl7pPr>
            <a:lvl8pPr lvl="7" algn="l">
              <a:lnSpc>
                <a:spcPct val="100000"/>
              </a:lnSpc>
              <a:spcBef>
                <a:spcPts val="0"/>
              </a:spcBef>
              <a:spcAft>
                <a:spcPts val="0"/>
              </a:spcAft>
              <a:buClr>
                <a:schemeClr val="lt1"/>
              </a:buClr>
              <a:buSzPts val="6400"/>
              <a:buFont typeface="Lato Black"/>
              <a:buNone/>
              <a:defRPr sz="6400">
                <a:solidFill>
                  <a:schemeClr val="lt1"/>
                </a:solidFill>
                <a:latin typeface="Lato Black"/>
                <a:ea typeface="Lato Black"/>
                <a:cs typeface="Lato Black"/>
                <a:sym typeface="Lato Black"/>
              </a:defRPr>
            </a:lvl8pPr>
            <a:lvl9pPr lvl="8" algn="l">
              <a:lnSpc>
                <a:spcPct val="100000"/>
              </a:lnSpc>
              <a:spcBef>
                <a:spcPts val="0"/>
              </a:spcBef>
              <a:spcAft>
                <a:spcPts val="0"/>
              </a:spcAft>
              <a:buClr>
                <a:schemeClr val="lt1"/>
              </a:buClr>
              <a:buSzPts val="6400"/>
              <a:buFont typeface="Lato Black"/>
              <a:buNone/>
              <a:defRPr sz="6400">
                <a:solidFill>
                  <a:schemeClr val="lt1"/>
                </a:solidFill>
                <a:latin typeface="Lato Black"/>
                <a:ea typeface="Lato Black"/>
                <a:cs typeface="Lato Black"/>
                <a:sym typeface="Lato Black"/>
              </a:defRPr>
            </a:lvl9pPr>
          </a:lstStyle>
          <a:p/>
        </p:txBody>
      </p:sp>
      <p:cxnSp>
        <p:nvCxnSpPr>
          <p:cNvPr id="59" name="Google Shape;59;p10"/>
          <p:cNvCxnSpPr/>
          <p:nvPr/>
        </p:nvCxnSpPr>
        <p:spPr>
          <a:xfrm>
            <a:off x="545950" y="2773150"/>
            <a:ext cx="4865400" cy="0"/>
          </a:xfrm>
          <a:prstGeom prst="straightConnector1">
            <a:avLst/>
          </a:prstGeom>
          <a:noFill/>
          <a:ln cap="flat" cmpd="sng" w="76200">
            <a:solidFill>
              <a:srgbClr val="ED5C2E"/>
            </a:solidFill>
            <a:prstDash val="solid"/>
            <a:round/>
            <a:headEnd len="sm" w="sm" type="none"/>
            <a:tailEnd len="sm" w="sm" type="none"/>
          </a:ln>
        </p:spPr>
      </p:cxnSp>
      <p:sp>
        <p:nvSpPr>
          <p:cNvPr id="60" name="Google Shape;60;p10"/>
          <p:cNvSpPr txBox="1"/>
          <p:nvPr>
            <p:ph idx="2" type="title"/>
          </p:nvPr>
        </p:nvSpPr>
        <p:spPr>
          <a:xfrm>
            <a:off x="469750" y="3015025"/>
            <a:ext cx="4908000" cy="435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1600"/>
              <a:buFont typeface="Lato"/>
              <a:buNone/>
              <a:defRPr sz="1600">
                <a:solidFill>
                  <a:srgbClr val="FFFFFF"/>
                </a:solidFill>
                <a:latin typeface="Lato"/>
                <a:ea typeface="Lato"/>
                <a:cs typeface="Lato"/>
                <a:sym typeface="Lato"/>
              </a:defRPr>
            </a:lvl1pPr>
            <a:lvl2pPr lvl="1" algn="l">
              <a:lnSpc>
                <a:spcPct val="100000"/>
              </a:lnSpc>
              <a:spcBef>
                <a:spcPts val="0"/>
              </a:spcBef>
              <a:spcAft>
                <a:spcPts val="0"/>
              </a:spcAft>
              <a:buClr>
                <a:srgbClr val="FFFFFF"/>
              </a:buClr>
              <a:buSzPts val="1700"/>
              <a:buFont typeface="Lato"/>
              <a:buNone/>
              <a:defRPr sz="1700">
                <a:solidFill>
                  <a:srgbClr val="FFFFFF"/>
                </a:solidFill>
                <a:latin typeface="Lato"/>
                <a:ea typeface="Lato"/>
                <a:cs typeface="Lato"/>
                <a:sym typeface="Lato"/>
              </a:defRPr>
            </a:lvl2pPr>
            <a:lvl3pPr lvl="2" algn="l">
              <a:lnSpc>
                <a:spcPct val="100000"/>
              </a:lnSpc>
              <a:spcBef>
                <a:spcPts val="0"/>
              </a:spcBef>
              <a:spcAft>
                <a:spcPts val="0"/>
              </a:spcAft>
              <a:buClr>
                <a:srgbClr val="FFFFFF"/>
              </a:buClr>
              <a:buSzPts val="1700"/>
              <a:buFont typeface="Lato"/>
              <a:buNone/>
              <a:defRPr sz="1700">
                <a:solidFill>
                  <a:srgbClr val="FFFFFF"/>
                </a:solidFill>
                <a:latin typeface="Lato"/>
                <a:ea typeface="Lato"/>
                <a:cs typeface="Lato"/>
                <a:sym typeface="Lato"/>
              </a:defRPr>
            </a:lvl3pPr>
            <a:lvl4pPr lvl="3" algn="l">
              <a:lnSpc>
                <a:spcPct val="100000"/>
              </a:lnSpc>
              <a:spcBef>
                <a:spcPts val="0"/>
              </a:spcBef>
              <a:spcAft>
                <a:spcPts val="0"/>
              </a:spcAft>
              <a:buClr>
                <a:srgbClr val="FFFFFF"/>
              </a:buClr>
              <a:buSzPts val="1700"/>
              <a:buFont typeface="Lato"/>
              <a:buNone/>
              <a:defRPr sz="1700">
                <a:solidFill>
                  <a:srgbClr val="FFFFFF"/>
                </a:solidFill>
                <a:latin typeface="Lato"/>
                <a:ea typeface="Lato"/>
                <a:cs typeface="Lato"/>
                <a:sym typeface="Lato"/>
              </a:defRPr>
            </a:lvl4pPr>
            <a:lvl5pPr lvl="4" algn="l">
              <a:lnSpc>
                <a:spcPct val="100000"/>
              </a:lnSpc>
              <a:spcBef>
                <a:spcPts val="0"/>
              </a:spcBef>
              <a:spcAft>
                <a:spcPts val="0"/>
              </a:spcAft>
              <a:buClr>
                <a:srgbClr val="FFFFFF"/>
              </a:buClr>
              <a:buSzPts val="1700"/>
              <a:buFont typeface="Lato"/>
              <a:buNone/>
              <a:defRPr sz="1700">
                <a:solidFill>
                  <a:srgbClr val="FFFFFF"/>
                </a:solidFill>
                <a:latin typeface="Lato"/>
                <a:ea typeface="Lato"/>
                <a:cs typeface="Lato"/>
                <a:sym typeface="Lato"/>
              </a:defRPr>
            </a:lvl5pPr>
            <a:lvl6pPr lvl="5" algn="l">
              <a:lnSpc>
                <a:spcPct val="100000"/>
              </a:lnSpc>
              <a:spcBef>
                <a:spcPts val="0"/>
              </a:spcBef>
              <a:spcAft>
                <a:spcPts val="0"/>
              </a:spcAft>
              <a:buClr>
                <a:srgbClr val="FFFFFF"/>
              </a:buClr>
              <a:buSzPts val="1700"/>
              <a:buFont typeface="Lato"/>
              <a:buNone/>
              <a:defRPr sz="1700">
                <a:solidFill>
                  <a:srgbClr val="FFFFFF"/>
                </a:solidFill>
                <a:latin typeface="Lato"/>
                <a:ea typeface="Lato"/>
                <a:cs typeface="Lato"/>
                <a:sym typeface="Lato"/>
              </a:defRPr>
            </a:lvl6pPr>
            <a:lvl7pPr lvl="6" algn="l">
              <a:lnSpc>
                <a:spcPct val="100000"/>
              </a:lnSpc>
              <a:spcBef>
                <a:spcPts val="0"/>
              </a:spcBef>
              <a:spcAft>
                <a:spcPts val="0"/>
              </a:spcAft>
              <a:buClr>
                <a:srgbClr val="FFFFFF"/>
              </a:buClr>
              <a:buSzPts val="1700"/>
              <a:buFont typeface="Lato"/>
              <a:buNone/>
              <a:defRPr sz="1700">
                <a:solidFill>
                  <a:srgbClr val="FFFFFF"/>
                </a:solidFill>
                <a:latin typeface="Lato"/>
                <a:ea typeface="Lato"/>
                <a:cs typeface="Lato"/>
                <a:sym typeface="Lato"/>
              </a:defRPr>
            </a:lvl7pPr>
            <a:lvl8pPr lvl="7" algn="l">
              <a:lnSpc>
                <a:spcPct val="100000"/>
              </a:lnSpc>
              <a:spcBef>
                <a:spcPts val="0"/>
              </a:spcBef>
              <a:spcAft>
                <a:spcPts val="0"/>
              </a:spcAft>
              <a:buClr>
                <a:srgbClr val="FFFFFF"/>
              </a:buClr>
              <a:buSzPts val="1700"/>
              <a:buFont typeface="Lato"/>
              <a:buNone/>
              <a:defRPr sz="1700">
                <a:solidFill>
                  <a:srgbClr val="FFFFFF"/>
                </a:solidFill>
                <a:latin typeface="Lato"/>
                <a:ea typeface="Lato"/>
                <a:cs typeface="Lato"/>
                <a:sym typeface="Lato"/>
              </a:defRPr>
            </a:lvl8pPr>
            <a:lvl9pPr lvl="8" algn="l">
              <a:lnSpc>
                <a:spcPct val="100000"/>
              </a:lnSpc>
              <a:spcBef>
                <a:spcPts val="0"/>
              </a:spcBef>
              <a:spcAft>
                <a:spcPts val="0"/>
              </a:spcAft>
              <a:buClr>
                <a:srgbClr val="FFFFFF"/>
              </a:buClr>
              <a:buSzPts val="1700"/>
              <a:buFont typeface="Lato"/>
              <a:buNone/>
              <a:defRPr sz="1700">
                <a:solidFill>
                  <a:srgbClr val="FFFFFF"/>
                </a:solidFill>
                <a:latin typeface="Lato"/>
                <a:ea typeface="Lato"/>
                <a:cs typeface="Lato"/>
                <a:sym typeface="Lato"/>
              </a:defRPr>
            </a:lvl9pPr>
          </a:lstStyle>
          <a:p/>
        </p:txBody>
      </p:sp>
      <p:pic>
        <p:nvPicPr>
          <p:cNvPr id="61" name="Google Shape;61;p10"/>
          <p:cNvPicPr preferRelativeResize="0"/>
          <p:nvPr/>
        </p:nvPicPr>
        <p:blipFill rotWithShape="1">
          <a:blip r:embed="rId3">
            <a:alphaModFix/>
          </a:blip>
          <a:srcRect b="0" l="0" r="0" t="0"/>
          <a:stretch/>
        </p:blipFill>
        <p:spPr>
          <a:xfrm>
            <a:off x="6863425" y="4188941"/>
            <a:ext cx="1923575" cy="5381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5295C"/>
              </a:buClr>
              <a:buSzPts val="3600"/>
              <a:buFont typeface="Lato Black"/>
              <a:buNone/>
              <a:defRPr b="0" i="0" sz="3600" u="none" cap="none" strike="noStrike">
                <a:solidFill>
                  <a:srgbClr val="45295C"/>
                </a:solidFill>
                <a:latin typeface="Lato Black"/>
                <a:ea typeface="Lato Black"/>
                <a:cs typeface="Lato Black"/>
                <a:sym typeface="Lato Black"/>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285875"/>
            <a:ext cx="8520600" cy="32829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mc:Choice Requires="p14">
      <p:transition p14:dur="200">
        <p:fade/>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32.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32.png"/><Relationship Id="rId4" Type="http://schemas.openxmlformats.org/officeDocument/2006/relationships/image" Target="../media/image39.png"/><Relationship Id="rId5"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1" Type="http://schemas.openxmlformats.org/officeDocument/2006/relationships/image" Target="../media/image34.png"/><Relationship Id="rId10" Type="http://schemas.openxmlformats.org/officeDocument/2006/relationships/image" Target="../media/image42.png"/><Relationship Id="rId12" Type="http://schemas.openxmlformats.org/officeDocument/2006/relationships/image" Target="../media/image38.png"/><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43.png"/><Relationship Id="rId9" Type="http://schemas.openxmlformats.org/officeDocument/2006/relationships/image" Target="../media/image41.png"/><Relationship Id="rId5" Type="http://schemas.openxmlformats.org/officeDocument/2006/relationships/image" Target="../media/image36.png"/><Relationship Id="rId6" Type="http://schemas.openxmlformats.org/officeDocument/2006/relationships/image" Target="../media/image44.png"/><Relationship Id="rId7" Type="http://schemas.openxmlformats.org/officeDocument/2006/relationships/image" Target="../media/image40.png"/><Relationship Id="rId8"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17.png"/><Relationship Id="rId7" Type="http://schemas.openxmlformats.org/officeDocument/2006/relationships/image" Target="../media/image25.png"/><Relationship Id="rId8" Type="http://schemas.openxmlformats.org/officeDocument/2006/relationships/image" Target="../media/image10.png"/></Relationships>
</file>

<file path=ppt/slides/_rels/slide6.xml.rels><?xml version="1.0" encoding="UTF-8" standalone="yes"?><Relationships xmlns="http://schemas.openxmlformats.org/package/2006/relationships"><Relationship Id="rId10" Type="http://schemas.openxmlformats.org/officeDocument/2006/relationships/image" Target="../media/image23.jpg"/><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32.png"/><Relationship Id="rId4" Type="http://schemas.openxmlformats.org/officeDocument/2006/relationships/image" Target="../media/image9.png"/><Relationship Id="rId9" Type="http://schemas.openxmlformats.org/officeDocument/2006/relationships/image" Target="../media/image30.jpg"/><Relationship Id="rId5" Type="http://schemas.openxmlformats.org/officeDocument/2006/relationships/image" Target="../media/image29.jpg"/><Relationship Id="rId6" Type="http://schemas.openxmlformats.org/officeDocument/2006/relationships/image" Target="../media/image13.jpg"/><Relationship Id="rId7" Type="http://schemas.openxmlformats.org/officeDocument/2006/relationships/image" Target="../media/image8.jpg"/><Relationship Id="rId8"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32.png"/><Relationship Id="rId4" Type="http://schemas.openxmlformats.org/officeDocument/2006/relationships/image" Target="../media/image27.png"/><Relationship Id="rId5" Type="http://schemas.openxmlformats.org/officeDocument/2006/relationships/image" Target="../media/image2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32.png"/><Relationship Id="rId4" Type="http://schemas.openxmlformats.org/officeDocument/2006/relationships/image" Target="../media/image31.png"/><Relationship Id="rId5"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32.png"/><Relationship Id="rId4" Type="http://schemas.openxmlformats.org/officeDocument/2006/relationships/image" Target="../media/image26.png"/><Relationship Id="rId5" Type="http://schemas.openxmlformats.org/officeDocument/2006/relationships/image" Target="../media/image35.png"/><Relationship Id="rId6" Type="http://schemas.openxmlformats.org/officeDocument/2006/relationships/image" Target="../media/image22.png"/><Relationship Id="rId7"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nvSpPr>
        <p:spPr>
          <a:xfrm>
            <a:off x="227125" y="1604975"/>
            <a:ext cx="8678400" cy="1508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300">
                <a:solidFill>
                  <a:srgbClr val="4B2463"/>
                </a:solidFill>
                <a:latin typeface="Lato"/>
                <a:ea typeface="Lato"/>
                <a:cs typeface="Lato"/>
                <a:sym typeface="Lato"/>
              </a:rPr>
              <a:t>SmartConnect</a:t>
            </a:r>
            <a:r>
              <a:rPr b="1" lang="en" sz="4300">
                <a:solidFill>
                  <a:srgbClr val="4B2463"/>
                </a:solidFill>
                <a:latin typeface="Lato"/>
                <a:ea typeface="Lato"/>
                <a:cs typeface="Lato"/>
                <a:sym typeface="Lato"/>
              </a:rPr>
              <a:t>:</a:t>
            </a:r>
            <a:endParaRPr b="1" sz="4300">
              <a:solidFill>
                <a:srgbClr val="4B2463"/>
              </a:solidFill>
              <a:latin typeface="Lato"/>
              <a:ea typeface="Lato"/>
              <a:cs typeface="Lato"/>
              <a:sym typeface="Lato"/>
            </a:endParaRPr>
          </a:p>
          <a:p>
            <a:pPr indent="0" lvl="0" marL="0" rtl="0" algn="ctr">
              <a:spcBef>
                <a:spcPts val="0"/>
              </a:spcBef>
              <a:spcAft>
                <a:spcPts val="0"/>
              </a:spcAft>
              <a:buNone/>
            </a:pPr>
            <a:r>
              <a:rPr b="1" lang="en" sz="4300">
                <a:solidFill>
                  <a:srgbClr val="4B2463"/>
                </a:solidFill>
                <a:latin typeface="Lato"/>
                <a:ea typeface="Lato"/>
                <a:cs typeface="Lato"/>
                <a:sym typeface="Lato"/>
              </a:rPr>
              <a:t>Simplifying Medicare</a:t>
            </a:r>
            <a:endParaRPr b="1" sz="4300">
              <a:solidFill>
                <a:srgbClr val="4B2463"/>
              </a:solidFill>
              <a:latin typeface="Lato"/>
              <a:ea typeface="Lato"/>
              <a:cs typeface="Lato"/>
              <a:sym typeface="Lato"/>
            </a:endParaRPr>
          </a:p>
        </p:txBody>
      </p:sp>
      <p:sp>
        <p:nvSpPr>
          <p:cNvPr id="87" name="Google Shape;87;p16"/>
          <p:cNvSpPr/>
          <p:nvPr/>
        </p:nvSpPr>
        <p:spPr>
          <a:xfrm>
            <a:off x="0" y="4747100"/>
            <a:ext cx="9144000" cy="396300"/>
          </a:xfrm>
          <a:prstGeom prst="rect">
            <a:avLst/>
          </a:prstGeom>
          <a:solidFill>
            <a:srgbClr val="4B24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cxnSp>
        <p:nvCxnSpPr>
          <p:cNvPr id="88" name="Google Shape;88;p16"/>
          <p:cNvCxnSpPr/>
          <p:nvPr/>
        </p:nvCxnSpPr>
        <p:spPr>
          <a:xfrm>
            <a:off x="-3750" y="4747125"/>
            <a:ext cx="9151500" cy="3300"/>
          </a:xfrm>
          <a:prstGeom prst="straightConnector1">
            <a:avLst/>
          </a:prstGeom>
          <a:noFill/>
          <a:ln cap="flat" cmpd="sng" w="19050">
            <a:solidFill>
              <a:srgbClr val="ED5C2E"/>
            </a:solidFill>
            <a:prstDash val="solid"/>
            <a:round/>
            <a:headEnd len="sm" w="sm" type="none"/>
            <a:tailEnd len="sm" w="sm" type="none"/>
          </a:ln>
        </p:spPr>
      </p:cxnSp>
      <p:pic>
        <p:nvPicPr>
          <p:cNvPr id="89" name="Google Shape;89;p16"/>
          <p:cNvPicPr preferRelativeResize="0"/>
          <p:nvPr/>
        </p:nvPicPr>
        <p:blipFill>
          <a:blip r:embed="rId3">
            <a:alphaModFix/>
          </a:blip>
          <a:stretch>
            <a:fillRect/>
          </a:stretch>
        </p:blipFill>
        <p:spPr>
          <a:xfrm>
            <a:off x="0" y="-34497"/>
            <a:ext cx="9144003" cy="1192122"/>
          </a:xfrm>
          <a:prstGeom prst="rect">
            <a:avLst/>
          </a:prstGeom>
          <a:noFill/>
          <a:ln>
            <a:noFill/>
          </a:ln>
        </p:spPr>
      </p:pic>
      <p:pic>
        <p:nvPicPr>
          <p:cNvPr id="90" name="Google Shape;90;p16"/>
          <p:cNvPicPr preferRelativeResize="0"/>
          <p:nvPr/>
        </p:nvPicPr>
        <p:blipFill>
          <a:blip r:embed="rId4">
            <a:alphaModFix/>
          </a:blip>
          <a:stretch>
            <a:fillRect/>
          </a:stretch>
        </p:blipFill>
        <p:spPr>
          <a:xfrm>
            <a:off x="3823800" y="3280625"/>
            <a:ext cx="1496400" cy="1330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5"/>
          <p:cNvSpPr/>
          <p:nvPr/>
        </p:nvSpPr>
        <p:spPr>
          <a:xfrm rot="10800000">
            <a:off x="0" y="892625"/>
            <a:ext cx="9144000" cy="3533400"/>
          </a:xfrm>
          <a:prstGeom prst="rect">
            <a:avLst/>
          </a:prstGeom>
          <a:gradFill>
            <a:gsLst>
              <a:gs pos="0">
                <a:srgbClr val="45295C"/>
              </a:gs>
              <a:gs pos="30000">
                <a:srgbClr val="45295C"/>
              </a:gs>
              <a:gs pos="100000">
                <a:srgbClr val="7123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solidFill>
                <a:srgbClr val="ED5C2E"/>
              </a:solidFill>
            </a:endParaRPr>
          </a:p>
        </p:txBody>
      </p:sp>
      <p:sp>
        <p:nvSpPr>
          <p:cNvPr id="265" name="Google Shape;265;p25"/>
          <p:cNvSpPr txBox="1"/>
          <p:nvPr/>
        </p:nvSpPr>
        <p:spPr>
          <a:xfrm>
            <a:off x="262675" y="225375"/>
            <a:ext cx="7685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45295C"/>
                </a:solidFill>
                <a:latin typeface="Lato Black"/>
                <a:ea typeface="Lato Black"/>
                <a:cs typeface="Lato Black"/>
                <a:sym typeface="Lato Black"/>
              </a:rPr>
              <a:t>Partner Reporting </a:t>
            </a:r>
            <a:endParaRPr sz="3000">
              <a:solidFill>
                <a:srgbClr val="45295C"/>
              </a:solidFill>
              <a:latin typeface="Lato Black"/>
              <a:ea typeface="Lato Black"/>
              <a:cs typeface="Lato Black"/>
              <a:sym typeface="Lato Black"/>
            </a:endParaRPr>
          </a:p>
        </p:txBody>
      </p:sp>
      <p:pic>
        <p:nvPicPr>
          <p:cNvPr id="266" name="Google Shape;266;p25"/>
          <p:cNvPicPr preferRelativeResize="0"/>
          <p:nvPr/>
        </p:nvPicPr>
        <p:blipFill rotWithShape="1">
          <a:blip r:embed="rId3">
            <a:alphaModFix/>
          </a:blip>
          <a:srcRect b="0" l="0" r="0" t="0"/>
          <a:stretch/>
        </p:blipFill>
        <p:spPr>
          <a:xfrm>
            <a:off x="125550" y="4623800"/>
            <a:ext cx="1492925" cy="416825"/>
          </a:xfrm>
          <a:prstGeom prst="rect">
            <a:avLst/>
          </a:prstGeom>
          <a:noFill/>
          <a:ln>
            <a:noFill/>
          </a:ln>
        </p:spPr>
      </p:pic>
      <p:sp>
        <p:nvSpPr>
          <p:cNvPr id="267" name="Google Shape;267;p25"/>
          <p:cNvSpPr txBox="1"/>
          <p:nvPr/>
        </p:nvSpPr>
        <p:spPr>
          <a:xfrm>
            <a:off x="262675" y="1137975"/>
            <a:ext cx="4355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300">
              <a:solidFill>
                <a:schemeClr val="lt1"/>
              </a:solidFill>
              <a:latin typeface="Lato"/>
              <a:ea typeface="Lato"/>
              <a:cs typeface="Lato"/>
              <a:sym typeface="Lato"/>
            </a:endParaRPr>
          </a:p>
        </p:txBody>
      </p:sp>
      <p:grpSp>
        <p:nvGrpSpPr>
          <p:cNvPr id="268" name="Google Shape;268;p25"/>
          <p:cNvGrpSpPr/>
          <p:nvPr/>
        </p:nvGrpSpPr>
        <p:grpSpPr>
          <a:xfrm>
            <a:off x="8151050" y="157625"/>
            <a:ext cx="839400" cy="271200"/>
            <a:chOff x="8159525" y="110150"/>
            <a:chExt cx="839400" cy="271200"/>
          </a:xfrm>
        </p:grpSpPr>
        <p:sp>
          <p:nvSpPr>
            <p:cNvPr id="269" name="Google Shape;269;p25"/>
            <p:cNvSpPr/>
            <p:nvPr/>
          </p:nvSpPr>
          <p:spPr>
            <a:xfrm>
              <a:off x="8727725" y="110150"/>
              <a:ext cx="271200" cy="2712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5"/>
            <p:cNvSpPr/>
            <p:nvPr/>
          </p:nvSpPr>
          <p:spPr>
            <a:xfrm>
              <a:off x="8414075" y="135500"/>
              <a:ext cx="220500" cy="2205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5"/>
            <p:cNvSpPr/>
            <p:nvPr/>
          </p:nvSpPr>
          <p:spPr>
            <a:xfrm>
              <a:off x="8159525" y="165050"/>
              <a:ext cx="161400" cy="1614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72" name="Google Shape;272;p25"/>
          <p:cNvCxnSpPr/>
          <p:nvPr/>
        </p:nvCxnSpPr>
        <p:spPr>
          <a:xfrm>
            <a:off x="-3750" y="4434750"/>
            <a:ext cx="9151500" cy="3300"/>
          </a:xfrm>
          <a:prstGeom prst="straightConnector1">
            <a:avLst/>
          </a:prstGeom>
          <a:noFill/>
          <a:ln cap="flat" cmpd="sng" w="19050">
            <a:solidFill>
              <a:srgbClr val="ED5C2E"/>
            </a:solidFill>
            <a:prstDash val="solid"/>
            <a:round/>
            <a:headEnd len="sm" w="sm" type="none"/>
            <a:tailEnd len="sm" w="sm" type="none"/>
          </a:ln>
        </p:spPr>
      </p:cxnSp>
      <p:cxnSp>
        <p:nvCxnSpPr>
          <p:cNvPr id="273" name="Google Shape;273;p25"/>
          <p:cNvCxnSpPr/>
          <p:nvPr/>
        </p:nvCxnSpPr>
        <p:spPr>
          <a:xfrm>
            <a:off x="-3750" y="880600"/>
            <a:ext cx="9151500" cy="3300"/>
          </a:xfrm>
          <a:prstGeom prst="straightConnector1">
            <a:avLst/>
          </a:prstGeom>
          <a:noFill/>
          <a:ln cap="flat" cmpd="sng" w="19050">
            <a:solidFill>
              <a:srgbClr val="ED5C2E"/>
            </a:solidFill>
            <a:prstDash val="solid"/>
            <a:round/>
            <a:headEnd len="sm" w="sm" type="none"/>
            <a:tailEnd len="sm" w="sm" type="none"/>
          </a:ln>
        </p:spPr>
      </p:cxnSp>
      <p:pic>
        <p:nvPicPr>
          <p:cNvPr id="274" name="Google Shape;274;p25"/>
          <p:cNvPicPr preferRelativeResize="0"/>
          <p:nvPr/>
        </p:nvPicPr>
        <p:blipFill>
          <a:blip r:embed="rId4">
            <a:alphaModFix/>
          </a:blip>
          <a:stretch>
            <a:fillRect/>
          </a:stretch>
        </p:blipFill>
        <p:spPr>
          <a:xfrm>
            <a:off x="4500575" y="957550"/>
            <a:ext cx="4585526" cy="3391525"/>
          </a:xfrm>
          <a:prstGeom prst="rect">
            <a:avLst/>
          </a:prstGeom>
          <a:noFill/>
          <a:ln>
            <a:noFill/>
          </a:ln>
        </p:spPr>
      </p:pic>
      <p:sp>
        <p:nvSpPr>
          <p:cNvPr id="275" name="Google Shape;275;p25"/>
          <p:cNvSpPr txBox="1"/>
          <p:nvPr/>
        </p:nvSpPr>
        <p:spPr>
          <a:xfrm>
            <a:off x="66475" y="1006250"/>
            <a:ext cx="4355400" cy="324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lt1"/>
                </a:solidFill>
                <a:latin typeface="Lato"/>
                <a:ea typeface="Lato"/>
                <a:cs typeface="Lato"/>
                <a:sym typeface="Lato"/>
              </a:rPr>
              <a:t>Year-End Utilization Reporting Including:</a:t>
            </a:r>
            <a:endParaRPr b="1" sz="1800">
              <a:solidFill>
                <a:schemeClr val="lt1"/>
              </a:solidFill>
              <a:latin typeface="Lato"/>
              <a:ea typeface="Lato"/>
              <a:cs typeface="Lato"/>
              <a:sym typeface="Lato"/>
            </a:endParaRPr>
          </a:p>
          <a:p>
            <a:pPr indent="0" lvl="0" marL="0" rtl="0" algn="l">
              <a:spcBef>
                <a:spcPts val="0"/>
              </a:spcBef>
              <a:spcAft>
                <a:spcPts val="0"/>
              </a:spcAft>
              <a:buNone/>
            </a:pPr>
            <a:r>
              <a:t/>
            </a:r>
            <a:endParaRPr b="1" sz="19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Char char="●"/>
            </a:pPr>
            <a:r>
              <a:rPr b="1" lang="en" sz="1600">
                <a:solidFill>
                  <a:schemeClr val="lt1"/>
                </a:solidFill>
                <a:latin typeface="Lato"/>
                <a:ea typeface="Lato"/>
                <a:cs typeface="Lato"/>
                <a:sym typeface="Lato"/>
              </a:rPr>
              <a:t>Total Number of Individuals who contacted SmartConnect</a:t>
            </a:r>
            <a:endParaRPr b="1" sz="1600">
              <a:solidFill>
                <a:schemeClr val="lt1"/>
              </a:solidFill>
              <a:latin typeface="Lato"/>
              <a:ea typeface="Lato"/>
              <a:cs typeface="Lato"/>
              <a:sym typeface="Lato"/>
            </a:endParaRPr>
          </a:p>
          <a:p>
            <a:pPr indent="0" lvl="0" marL="457200" rtl="0" algn="l">
              <a:spcBef>
                <a:spcPts val="0"/>
              </a:spcBef>
              <a:spcAft>
                <a:spcPts val="0"/>
              </a:spcAft>
              <a:buNone/>
            </a:pPr>
            <a:r>
              <a:t/>
            </a:r>
            <a:endParaRPr b="1"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Char char="●"/>
            </a:pPr>
            <a:r>
              <a:rPr b="1" lang="en" sz="1600">
                <a:solidFill>
                  <a:schemeClr val="lt1"/>
                </a:solidFill>
                <a:latin typeface="Lato"/>
                <a:ea typeface="Lato"/>
                <a:cs typeface="Lato"/>
                <a:sym typeface="Lato"/>
              </a:rPr>
              <a:t>Total Number of Quotes</a:t>
            </a:r>
            <a:endParaRPr b="1" sz="1600">
              <a:solidFill>
                <a:schemeClr val="lt1"/>
              </a:solidFill>
              <a:latin typeface="Lato"/>
              <a:ea typeface="Lato"/>
              <a:cs typeface="Lato"/>
              <a:sym typeface="Lato"/>
            </a:endParaRPr>
          </a:p>
          <a:p>
            <a:pPr indent="0" lvl="0" marL="457200" rtl="0" algn="l">
              <a:spcBef>
                <a:spcPts val="0"/>
              </a:spcBef>
              <a:spcAft>
                <a:spcPts val="0"/>
              </a:spcAft>
              <a:buNone/>
            </a:pPr>
            <a:r>
              <a:t/>
            </a:r>
            <a:endParaRPr b="1"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Char char="●"/>
            </a:pPr>
            <a:r>
              <a:rPr b="1" lang="en" sz="1600">
                <a:solidFill>
                  <a:schemeClr val="lt1"/>
                </a:solidFill>
                <a:latin typeface="Lato"/>
                <a:ea typeface="Lato"/>
                <a:cs typeface="Lato"/>
                <a:sym typeface="Lato"/>
              </a:rPr>
              <a:t>Total Number of Enrollments </a:t>
            </a:r>
            <a:endParaRPr b="1" sz="1600">
              <a:solidFill>
                <a:schemeClr val="lt1"/>
              </a:solidFill>
              <a:latin typeface="Lato"/>
              <a:ea typeface="Lato"/>
              <a:cs typeface="Lato"/>
              <a:sym typeface="Lato"/>
            </a:endParaRPr>
          </a:p>
          <a:p>
            <a:pPr indent="0" lvl="0" marL="457200" rtl="0" algn="l">
              <a:spcBef>
                <a:spcPts val="0"/>
              </a:spcBef>
              <a:spcAft>
                <a:spcPts val="0"/>
              </a:spcAft>
              <a:buNone/>
            </a:pPr>
            <a:r>
              <a:t/>
            </a:r>
            <a:endParaRPr b="1"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Char char="●"/>
            </a:pPr>
            <a:r>
              <a:rPr b="1" lang="en" sz="1600">
                <a:solidFill>
                  <a:schemeClr val="lt1"/>
                </a:solidFill>
                <a:latin typeface="Lato"/>
                <a:ea typeface="Lato"/>
                <a:cs typeface="Lato"/>
                <a:sym typeface="Lato"/>
              </a:rPr>
              <a:t>Total Number of Employees who Transitioned to Medicare</a:t>
            </a:r>
            <a:endParaRPr b="1" sz="1600">
              <a:solidFill>
                <a:schemeClr val="lt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6"/>
          <p:cNvSpPr/>
          <p:nvPr/>
        </p:nvSpPr>
        <p:spPr>
          <a:xfrm rot="10800000">
            <a:off x="0" y="892625"/>
            <a:ext cx="9144000" cy="3533400"/>
          </a:xfrm>
          <a:prstGeom prst="rect">
            <a:avLst/>
          </a:prstGeom>
          <a:gradFill>
            <a:gsLst>
              <a:gs pos="0">
                <a:srgbClr val="45295C"/>
              </a:gs>
              <a:gs pos="30000">
                <a:srgbClr val="45295C"/>
              </a:gs>
              <a:gs pos="100000">
                <a:srgbClr val="7123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solidFill>
                <a:srgbClr val="ED5C2E"/>
              </a:solidFill>
            </a:endParaRPr>
          </a:p>
        </p:txBody>
      </p:sp>
      <p:sp>
        <p:nvSpPr>
          <p:cNvPr id="281" name="Google Shape;281;p26"/>
          <p:cNvSpPr txBox="1"/>
          <p:nvPr/>
        </p:nvSpPr>
        <p:spPr>
          <a:xfrm>
            <a:off x="262675" y="225375"/>
            <a:ext cx="7685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45295C"/>
                </a:solidFill>
                <a:latin typeface="Lato Black"/>
                <a:ea typeface="Lato Black"/>
                <a:cs typeface="Lato Black"/>
                <a:sym typeface="Lato Black"/>
              </a:rPr>
              <a:t>SmartConnect and Your Organization</a:t>
            </a:r>
            <a:endParaRPr sz="3000">
              <a:solidFill>
                <a:srgbClr val="45295C"/>
              </a:solidFill>
              <a:latin typeface="Lato Black"/>
              <a:ea typeface="Lato Black"/>
              <a:cs typeface="Lato Black"/>
              <a:sym typeface="Lato Black"/>
            </a:endParaRPr>
          </a:p>
        </p:txBody>
      </p:sp>
      <p:pic>
        <p:nvPicPr>
          <p:cNvPr id="282" name="Google Shape;282;p26"/>
          <p:cNvPicPr preferRelativeResize="0"/>
          <p:nvPr/>
        </p:nvPicPr>
        <p:blipFill rotWithShape="1">
          <a:blip r:embed="rId3">
            <a:alphaModFix/>
          </a:blip>
          <a:srcRect b="0" l="0" r="0" t="0"/>
          <a:stretch/>
        </p:blipFill>
        <p:spPr>
          <a:xfrm>
            <a:off x="125550" y="4623800"/>
            <a:ext cx="1492925" cy="416825"/>
          </a:xfrm>
          <a:prstGeom prst="rect">
            <a:avLst/>
          </a:prstGeom>
          <a:noFill/>
          <a:ln>
            <a:noFill/>
          </a:ln>
        </p:spPr>
      </p:pic>
      <p:sp>
        <p:nvSpPr>
          <p:cNvPr id="283" name="Google Shape;283;p26"/>
          <p:cNvSpPr txBox="1"/>
          <p:nvPr/>
        </p:nvSpPr>
        <p:spPr>
          <a:xfrm>
            <a:off x="262675" y="1137975"/>
            <a:ext cx="4355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300">
              <a:solidFill>
                <a:schemeClr val="lt1"/>
              </a:solidFill>
              <a:latin typeface="Lato"/>
              <a:ea typeface="Lato"/>
              <a:cs typeface="Lato"/>
              <a:sym typeface="Lato"/>
            </a:endParaRPr>
          </a:p>
        </p:txBody>
      </p:sp>
      <p:grpSp>
        <p:nvGrpSpPr>
          <p:cNvPr id="284" name="Google Shape;284;p26"/>
          <p:cNvGrpSpPr/>
          <p:nvPr/>
        </p:nvGrpSpPr>
        <p:grpSpPr>
          <a:xfrm>
            <a:off x="8151050" y="157625"/>
            <a:ext cx="839400" cy="271200"/>
            <a:chOff x="8159525" y="110150"/>
            <a:chExt cx="839400" cy="271200"/>
          </a:xfrm>
        </p:grpSpPr>
        <p:sp>
          <p:nvSpPr>
            <p:cNvPr id="285" name="Google Shape;285;p26"/>
            <p:cNvSpPr/>
            <p:nvPr/>
          </p:nvSpPr>
          <p:spPr>
            <a:xfrm>
              <a:off x="8727725" y="110150"/>
              <a:ext cx="271200" cy="2712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6"/>
            <p:cNvSpPr/>
            <p:nvPr/>
          </p:nvSpPr>
          <p:spPr>
            <a:xfrm>
              <a:off x="8414075" y="135500"/>
              <a:ext cx="220500" cy="2205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6"/>
            <p:cNvSpPr/>
            <p:nvPr/>
          </p:nvSpPr>
          <p:spPr>
            <a:xfrm>
              <a:off x="8159525" y="165050"/>
              <a:ext cx="161400" cy="1614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88" name="Google Shape;288;p26"/>
          <p:cNvCxnSpPr/>
          <p:nvPr/>
        </p:nvCxnSpPr>
        <p:spPr>
          <a:xfrm>
            <a:off x="-3750" y="4434750"/>
            <a:ext cx="9151500" cy="3300"/>
          </a:xfrm>
          <a:prstGeom prst="straightConnector1">
            <a:avLst/>
          </a:prstGeom>
          <a:noFill/>
          <a:ln cap="flat" cmpd="sng" w="19050">
            <a:solidFill>
              <a:srgbClr val="ED5C2E"/>
            </a:solidFill>
            <a:prstDash val="solid"/>
            <a:round/>
            <a:headEnd len="sm" w="sm" type="none"/>
            <a:tailEnd len="sm" w="sm" type="none"/>
          </a:ln>
        </p:spPr>
      </p:cxnSp>
      <p:cxnSp>
        <p:nvCxnSpPr>
          <p:cNvPr id="289" name="Google Shape;289;p26"/>
          <p:cNvCxnSpPr/>
          <p:nvPr/>
        </p:nvCxnSpPr>
        <p:spPr>
          <a:xfrm>
            <a:off x="-3750" y="880600"/>
            <a:ext cx="9151500" cy="3300"/>
          </a:xfrm>
          <a:prstGeom prst="straightConnector1">
            <a:avLst/>
          </a:prstGeom>
          <a:noFill/>
          <a:ln cap="flat" cmpd="sng" w="19050">
            <a:solidFill>
              <a:srgbClr val="ED5C2E"/>
            </a:solidFill>
            <a:prstDash val="solid"/>
            <a:round/>
            <a:headEnd len="sm" w="sm" type="none"/>
            <a:tailEnd len="sm" w="sm" type="none"/>
          </a:ln>
        </p:spPr>
      </p:cxnSp>
      <p:sp>
        <p:nvSpPr>
          <p:cNvPr id="290" name="Google Shape;290;p26"/>
          <p:cNvSpPr txBox="1"/>
          <p:nvPr/>
        </p:nvSpPr>
        <p:spPr>
          <a:xfrm>
            <a:off x="125550" y="985900"/>
            <a:ext cx="3741000" cy="326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800">
              <a:solidFill>
                <a:schemeClr val="lt1"/>
              </a:solidFill>
              <a:latin typeface="Lato"/>
              <a:ea typeface="Lato"/>
              <a:cs typeface="Lato"/>
              <a:sym typeface="Lato"/>
            </a:endParaRPr>
          </a:p>
          <a:p>
            <a:pPr indent="0" lvl="0" marL="0" rtl="0" algn="l">
              <a:spcBef>
                <a:spcPts val="0"/>
              </a:spcBef>
              <a:spcAft>
                <a:spcPts val="0"/>
              </a:spcAft>
              <a:buNone/>
            </a:pPr>
            <a:r>
              <a:rPr b="1" lang="en" sz="1600">
                <a:solidFill>
                  <a:schemeClr val="lt1"/>
                </a:solidFill>
                <a:latin typeface="Lato"/>
                <a:ea typeface="Lato"/>
                <a:cs typeface="Lato"/>
                <a:sym typeface="Lato"/>
              </a:rPr>
              <a:t>🗸  Reduces health care costs (for your    </a:t>
            </a:r>
            <a:endParaRPr b="1" sz="1600">
              <a:solidFill>
                <a:schemeClr val="lt1"/>
              </a:solidFill>
              <a:latin typeface="Lato"/>
              <a:ea typeface="Lato"/>
              <a:cs typeface="Lato"/>
              <a:sym typeface="Lato"/>
            </a:endParaRPr>
          </a:p>
          <a:p>
            <a:pPr indent="0" lvl="0" marL="0" rtl="0" algn="l">
              <a:spcBef>
                <a:spcPts val="0"/>
              </a:spcBef>
              <a:spcAft>
                <a:spcPts val="0"/>
              </a:spcAft>
              <a:buNone/>
            </a:pPr>
            <a:r>
              <a:rPr b="1" lang="en" sz="1600">
                <a:solidFill>
                  <a:schemeClr val="lt1"/>
                </a:solidFill>
                <a:latin typeface="Lato"/>
                <a:ea typeface="Lato"/>
                <a:cs typeface="Lato"/>
                <a:sym typeface="Lato"/>
              </a:rPr>
              <a:t>      business and your people)</a:t>
            </a:r>
            <a:endParaRPr b="1" sz="1600">
              <a:solidFill>
                <a:schemeClr val="lt1"/>
              </a:solidFill>
              <a:latin typeface="Lato"/>
              <a:ea typeface="Lato"/>
              <a:cs typeface="Lato"/>
              <a:sym typeface="Lato"/>
            </a:endParaRPr>
          </a:p>
          <a:p>
            <a:pPr indent="0" lvl="0" marL="0" rtl="0" algn="l">
              <a:spcBef>
                <a:spcPts val="0"/>
              </a:spcBef>
              <a:spcAft>
                <a:spcPts val="0"/>
              </a:spcAft>
              <a:buNone/>
            </a:pPr>
            <a:r>
              <a:t/>
            </a:r>
            <a:endParaRPr b="1" sz="1600">
              <a:solidFill>
                <a:schemeClr val="lt1"/>
              </a:solidFill>
              <a:latin typeface="Lato"/>
              <a:ea typeface="Lato"/>
              <a:cs typeface="Lato"/>
              <a:sym typeface="Lato"/>
            </a:endParaRPr>
          </a:p>
          <a:p>
            <a:pPr indent="0" lvl="0" marL="0" rtl="0" algn="l">
              <a:spcBef>
                <a:spcPts val="0"/>
              </a:spcBef>
              <a:spcAft>
                <a:spcPts val="0"/>
              </a:spcAft>
              <a:buNone/>
            </a:pPr>
            <a:r>
              <a:rPr b="1" lang="en" sz="1600">
                <a:solidFill>
                  <a:schemeClr val="lt1"/>
                </a:solidFill>
                <a:latin typeface="Lato"/>
                <a:ea typeface="Lato"/>
                <a:cs typeface="Lato"/>
                <a:sym typeface="Lato"/>
              </a:rPr>
              <a:t>🗸   Adds value by expanding your      </a:t>
            </a:r>
            <a:endParaRPr b="1" sz="1600">
              <a:solidFill>
                <a:schemeClr val="lt1"/>
              </a:solidFill>
              <a:latin typeface="Lato"/>
              <a:ea typeface="Lato"/>
              <a:cs typeface="Lato"/>
              <a:sym typeface="Lato"/>
            </a:endParaRPr>
          </a:p>
          <a:p>
            <a:pPr indent="0" lvl="0" marL="0" rtl="0" algn="l">
              <a:spcBef>
                <a:spcPts val="0"/>
              </a:spcBef>
              <a:spcAft>
                <a:spcPts val="0"/>
              </a:spcAft>
              <a:buNone/>
            </a:pPr>
            <a:r>
              <a:rPr b="1" lang="en" sz="1600">
                <a:solidFill>
                  <a:schemeClr val="lt1"/>
                </a:solidFill>
                <a:latin typeface="Lato"/>
                <a:ea typeface="Lato"/>
                <a:cs typeface="Lato"/>
                <a:sym typeface="Lato"/>
              </a:rPr>
              <a:t>       benefits Package</a:t>
            </a:r>
            <a:endParaRPr b="1" sz="1600">
              <a:solidFill>
                <a:schemeClr val="lt1"/>
              </a:solidFill>
              <a:latin typeface="Lato"/>
              <a:ea typeface="Lato"/>
              <a:cs typeface="Lato"/>
              <a:sym typeface="Lato"/>
            </a:endParaRPr>
          </a:p>
          <a:p>
            <a:pPr indent="0" lvl="0" marL="0" rtl="0" algn="l">
              <a:spcBef>
                <a:spcPts val="0"/>
              </a:spcBef>
              <a:spcAft>
                <a:spcPts val="0"/>
              </a:spcAft>
              <a:buNone/>
            </a:pPr>
            <a:r>
              <a:t/>
            </a:r>
            <a:endParaRPr b="1" sz="1600">
              <a:solidFill>
                <a:schemeClr val="lt1"/>
              </a:solidFill>
              <a:latin typeface="Lato"/>
              <a:ea typeface="Lato"/>
              <a:cs typeface="Lato"/>
              <a:sym typeface="Lato"/>
            </a:endParaRPr>
          </a:p>
          <a:p>
            <a:pPr indent="0" lvl="0" marL="0" rtl="0" algn="l">
              <a:spcBef>
                <a:spcPts val="0"/>
              </a:spcBef>
              <a:spcAft>
                <a:spcPts val="0"/>
              </a:spcAft>
              <a:buNone/>
            </a:pPr>
            <a:r>
              <a:rPr b="1" lang="en" sz="1600">
                <a:solidFill>
                  <a:schemeClr val="lt1"/>
                </a:solidFill>
                <a:latin typeface="Lato"/>
                <a:ea typeface="Lato"/>
                <a:cs typeface="Lato"/>
                <a:sym typeface="Lato"/>
              </a:rPr>
              <a:t>🗸   Delivers curated Medicare      </a:t>
            </a:r>
            <a:endParaRPr b="1" sz="1600">
              <a:solidFill>
                <a:schemeClr val="lt1"/>
              </a:solidFill>
              <a:latin typeface="Lato"/>
              <a:ea typeface="Lato"/>
              <a:cs typeface="Lato"/>
              <a:sym typeface="Lato"/>
            </a:endParaRPr>
          </a:p>
          <a:p>
            <a:pPr indent="0" lvl="0" marL="0" rtl="0" algn="l">
              <a:spcBef>
                <a:spcPts val="0"/>
              </a:spcBef>
              <a:spcAft>
                <a:spcPts val="0"/>
              </a:spcAft>
              <a:buNone/>
            </a:pPr>
            <a:r>
              <a:rPr b="1" lang="en" sz="1600">
                <a:solidFill>
                  <a:schemeClr val="lt1"/>
                </a:solidFill>
                <a:latin typeface="Lato"/>
                <a:ea typeface="Lato"/>
                <a:cs typeface="Lato"/>
                <a:sym typeface="Lato"/>
              </a:rPr>
              <a:t>       resources</a:t>
            </a:r>
            <a:endParaRPr b="1" sz="1600">
              <a:solidFill>
                <a:schemeClr val="lt1"/>
              </a:solidFill>
              <a:latin typeface="Lato"/>
              <a:ea typeface="Lato"/>
              <a:cs typeface="Lato"/>
              <a:sym typeface="Lato"/>
            </a:endParaRPr>
          </a:p>
          <a:p>
            <a:pPr indent="0" lvl="0" marL="0" rtl="0" algn="l">
              <a:spcBef>
                <a:spcPts val="0"/>
              </a:spcBef>
              <a:spcAft>
                <a:spcPts val="0"/>
              </a:spcAft>
              <a:buNone/>
            </a:pPr>
            <a:r>
              <a:t/>
            </a:r>
            <a:endParaRPr b="1" sz="1600">
              <a:solidFill>
                <a:schemeClr val="lt1"/>
              </a:solidFill>
              <a:latin typeface="Lato"/>
              <a:ea typeface="Lato"/>
              <a:cs typeface="Lato"/>
              <a:sym typeface="Lato"/>
            </a:endParaRPr>
          </a:p>
          <a:p>
            <a:pPr indent="0" lvl="0" marL="0" rtl="0" algn="l">
              <a:spcBef>
                <a:spcPts val="0"/>
              </a:spcBef>
              <a:spcAft>
                <a:spcPts val="0"/>
              </a:spcAft>
              <a:buNone/>
            </a:pPr>
            <a:r>
              <a:rPr b="1" lang="en" sz="1600">
                <a:solidFill>
                  <a:schemeClr val="lt1"/>
                </a:solidFill>
                <a:latin typeface="Lato"/>
                <a:ea typeface="Lato"/>
                <a:cs typeface="Lato"/>
                <a:sym typeface="Lato"/>
              </a:rPr>
              <a:t>🗸    Frees you from having to </a:t>
            </a:r>
            <a:endParaRPr b="1" sz="1600">
              <a:solidFill>
                <a:schemeClr val="lt1"/>
              </a:solidFill>
              <a:latin typeface="Lato"/>
              <a:ea typeface="Lato"/>
              <a:cs typeface="Lato"/>
              <a:sym typeface="Lato"/>
            </a:endParaRPr>
          </a:p>
          <a:p>
            <a:pPr indent="0" lvl="0" marL="0" rtl="0" algn="l">
              <a:spcBef>
                <a:spcPts val="0"/>
              </a:spcBef>
              <a:spcAft>
                <a:spcPts val="0"/>
              </a:spcAft>
              <a:buNone/>
            </a:pPr>
            <a:r>
              <a:rPr b="1" lang="en" sz="1600">
                <a:solidFill>
                  <a:schemeClr val="lt1"/>
                </a:solidFill>
                <a:latin typeface="Lato"/>
                <a:ea typeface="Lato"/>
                <a:cs typeface="Lato"/>
                <a:sym typeface="Lato"/>
              </a:rPr>
              <a:t>        understand  the complexities of </a:t>
            </a:r>
            <a:endParaRPr b="1" sz="1600">
              <a:solidFill>
                <a:schemeClr val="lt1"/>
              </a:solidFill>
              <a:latin typeface="Lato"/>
              <a:ea typeface="Lato"/>
              <a:cs typeface="Lato"/>
              <a:sym typeface="Lato"/>
            </a:endParaRPr>
          </a:p>
          <a:p>
            <a:pPr indent="0" lvl="0" marL="0" rtl="0" algn="l">
              <a:spcBef>
                <a:spcPts val="0"/>
              </a:spcBef>
              <a:spcAft>
                <a:spcPts val="0"/>
              </a:spcAft>
              <a:buNone/>
            </a:pPr>
            <a:r>
              <a:rPr b="1" lang="en" sz="1600">
                <a:solidFill>
                  <a:schemeClr val="lt1"/>
                </a:solidFill>
                <a:latin typeface="Lato"/>
                <a:ea typeface="Lato"/>
                <a:cs typeface="Lato"/>
                <a:sym typeface="Lato"/>
              </a:rPr>
              <a:t>        Medicare</a:t>
            </a:r>
            <a:endParaRPr b="1" sz="1900">
              <a:solidFill>
                <a:schemeClr val="lt1"/>
              </a:solidFill>
              <a:latin typeface="Lato"/>
              <a:ea typeface="Lato"/>
              <a:cs typeface="Lato"/>
              <a:sym typeface="Lato"/>
            </a:endParaRPr>
          </a:p>
        </p:txBody>
      </p:sp>
      <p:graphicFrame>
        <p:nvGraphicFramePr>
          <p:cNvPr id="291" name="Google Shape;291;p26"/>
          <p:cNvGraphicFramePr/>
          <p:nvPr/>
        </p:nvGraphicFramePr>
        <p:xfrm>
          <a:off x="3812250" y="1129438"/>
          <a:ext cx="3000000" cy="3000000"/>
        </p:xfrm>
        <a:graphic>
          <a:graphicData uri="http://schemas.openxmlformats.org/drawingml/2006/table">
            <a:tbl>
              <a:tblPr>
                <a:noFill/>
                <a:tableStyleId>{EDA2F1C5-B9BC-4EA4-A0CF-75FD1C7BA32E}</a:tableStyleId>
              </a:tblPr>
              <a:tblGrid>
                <a:gridCol w="1927550"/>
                <a:gridCol w="1524575"/>
                <a:gridCol w="1726075"/>
              </a:tblGrid>
              <a:tr h="426700">
                <a:tc>
                  <a:txBody>
                    <a:bodyPr/>
                    <a:lstStyle/>
                    <a:p>
                      <a:pPr indent="0" lvl="0" marL="0" rtl="0" algn="ctr">
                        <a:spcBef>
                          <a:spcPts val="0"/>
                        </a:spcBef>
                        <a:spcAft>
                          <a:spcPts val="0"/>
                        </a:spcAft>
                        <a:buNone/>
                      </a:pPr>
                      <a:r>
                        <a:rPr b="1" lang="en" sz="1600">
                          <a:solidFill>
                            <a:srgbClr val="FFFFFF"/>
                          </a:solidFill>
                          <a:latin typeface="Lato"/>
                          <a:ea typeface="Lato"/>
                          <a:cs typeface="Lato"/>
                          <a:sym typeface="Lato"/>
                        </a:rPr>
                        <a:t>Total Employee Population</a:t>
                      </a:r>
                      <a:endParaRPr b="1" sz="1600">
                        <a:solidFill>
                          <a:srgbClr val="FFFFFF"/>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D5C2E"/>
                    </a:solidFill>
                  </a:tcPr>
                </a:tc>
                <a:tc>
                  <a:txBody>
                    <a:bodyPr/>
                    <a:lstStyle/>
                    <a:p>
                      <a:pPr indent="0" lvl="0" marL="0" rtl="0" algn="ctr">
                        <a:spcBef>
                          <a:spcPts val="0"/>
                        </a:spcBef>
                        <a:spcAft>
                          <a:spcPts val="0"/>
                        </a:spcAft>
                        <a:buNone/>
                      </a:pPr>
                      <a:r>
                        <a:rPr b="1" lang="en" sz="1600">
                          <a:solidFill>
                            <a:srgbClr val="FFFFFF"/>
                          </a:solidFill>
                          <a:latin typeface="Lato"/>
                          <a:ea typeface="Lato"/>
                          <a:cs typeface="Lato"/>
                          <a:sym typeface="Lato"/>
                        </a:rPr>
                        <a:t>Active </a:t>
                      </a:r>
                      <a:endParaRPr b="1" sz="1600">
                        <a:solidFill>
                          <a:srgbClr val="FFFFFF"/>
                        </a:solidFill>
                        <a:latin typeface="Lato"/>
                        <a:ea typeface="Lato"/>
                        <a:cs typeface="Lato"/>
                        <a:sym typeface="Lato"/>
                      </a:endParaRPr>
                    </a:p>
                    <a:p>
                      <a:pPr indent="0" lvl="0" marL="0" rtl="0" algn="ctr">
                        <a:spcBef>
                          <a:spcPts val="0"/>
                        </a:spcBef>
                        <a:spcAft>
                          <a:spcPts val="0"/>
                        </a:spcAft>
                        <a:buNone/>
                      </a:pPr>
                      <a:r>
                        <a:rPr b="1" lang="en" sz="1600">
                          <a:solidFill>
                            <a:srgbClr val="FFFFFF"/>
                          </a:solidFill>
                          <a:latin typeface="Lato"/>
                          <a:ea typeface="Lato"/>
                          <a:cs typeface="Lato"/>
                          <a:sym typeface="Lato"/>
                        </a:rPr>
                        <a:t>Annual Fee </a:t>
                      </a:r>
                      <a:endParaRPr b="1" sz="1600">
                        <a:solidFill>
                          <a:srgbClr val="FFFFFF"/>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D5C2E"/>
                    </a:solidFill>
                  </a:tcPr>
                </a:tc>
                <a:tc>
                  <a:txBody>
                    <a:bodyPr/>
                    <a:lstStyle/>
                    <a:p>
                      <a:pPr indent="0" lvl="0" marL="0" rtl="0" algn="ctr">
                        <a:spcBef>
                          <a:spcPts val="0"/>
                        </a:spcBef>
                        <a:spcAft>
                          <a:spcPts val="0"/>
                        </a:spcAft>
                        <a:buNone/>
                      </a:pPr>
                      <a:r>
                        <a:rPr b="1" lang="en" sz="1600">
                          <a:solidFill>
                            <a:srgbClr val="FFFFFF"/>
                          </a:solidFill>
                          <a:latin typeface="Lato"/>
                          <a:ea typeface="Lato"/>
                          <a:cs typeface="Lato"/>
                          <a:sym typeface="Lato"/>
                        </a:rPr>
                        <a:t>Active+ </a:t>
                      </a:r>
                      <a:endParaRPr b="1" sz="1600">
                        <a:solidFill>
                          <a:srgbClr val="FFFFFF"/>
                        </a:solidFill>
                        <a:latin typeface="Lato"/>
                        <a:ea typeface="Lato"/>
                        <a:cs typeface="Lato"/>
                        <a:sym typeface="Lato"/>
                      </a:endParaRPr>
                    </a:p>
                    <a:p>
                      <a:pPr indent="0" lvl="0" marL="0" rtl="0" algn="ctr">
                        <a:spcBef>
                          <a:spcPts val="0"/>
                        </a:spcBef>
                        <a:spcAft>
                          <a:spcPts val="0"/>
                        </a:spcAft>
                        <a:buNone/>
                      </a:pPr>
                      <a:r>
                        <a:rPr b="1" lang="en" sz="1600">
                          <a:solidFill>
                            <a:srgbClr val="FFFFFF"/>
                          </a:solidFill>
                          <a:latin typeface="Lato"/>
                          <a:ea typeface="Lato"/>
                          <a:cs typeface="Lato"/>
                          <a:sym typeface="Lato"/>
                        </a:rPr>
                        <a:t>Annual Fee</a:t>
                      </a:r>
                      <a:endParaRPr b="1" sz="1600">
                        <a:solidFill>
                          <a:srgbClr val="FFFFFF"/>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solidFill>
                      <a:srgbClr val="ED5C2E"/>
                    </a:solidFill>
                  </a:tcPr>
                </a:tc>
              </a:tr>
              <a:tr h="396200">
                <a:tc>
                  <a:txBody>
                    <a:bodyPr/>
                    <a:lstStyle/>
                    <a:p>
                      <a:pPr indent="0" lvl="0" marL="0" rtl="0" algn="ctr">
                        <a:spcBef>
                          <a:spcPts val="0"/>
                        </a:spcBef>
                        <a:spcAft>
                          <a:spcPts val="0"/>
                        </a:spcAft>
                        <a:buNone/>
                      </a:pPr>
                      <a:r>
                        <a:rPr b="1" lang="en">
                          <a:latin typeface="Lato"/>
                          <a:ea typeface="Lato"/>
                          <a:cs typeface="Lato"/>
                          <a:sym typeface="Lato"/>
                        </a:rPr>
                        <a:t>0 - 500 Lives</a:t>
                      </a:r>
                      <a:endParaRPr b="1">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2F2F2"/>
                    </a:solidFill>
                  </a:tcPr>
                </a:tc>
                <a:tc>
                  <a:txBody>
                    <a:bodyPr/>
                    <a:lstStyle/>
                    <a:p>
                      <a:pPr indent="0" lvl="0" marL="0" rtl="0" algn="ctr">
                        <a:spcBef>
                          <a:spcPts val="0"/>
                        </a:spcBef>
                        <a:spcAft>
                          <a:spcPts val="0"/>
                        </a:spcAft>
                        <a:buNone/>
                      </a:pPr>
                      <a:r>
                        <a:rPr lang="en">
                          <a:latin typeface="Lato"/>
                          <a:ea typeface="Lato"/>
                          <a:cs typeface="Lato"/>
                          <a:sym typeface="Lato"/>
                        </a:rPr>
                        <a:t>$1,000</a:t>
                      </a:r>
                      <a:endParaRPr>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2F2F2"/>
                    </a:solidFill>
                  </a:tcPr>
                </a:tc>
                <a:tc>
                  <a:txBody>
                    <a:bodyPr/>
                    <a:lstStyle/>
                    <a:p>
                      <a:pPr indent="0" lvl="0" marL="0" rtl="0" algn="ctr">
                        <a:spcBef>
                          <a:spcPts val="0"/>
                        </a:spcBef>
                        <a:spcAft>
                          <a:spcPts val="0"/>
                        </a:spcAft>
                        <a:buNone/>
                      </a:pPr>
                      <a:r>
                        <a:rPr lang="en">
                          <a:solidFill>
                            <a:srgbClr val="000000"/>
                          </a:solidFill>
                          <a:latin typeface="Lato"/>
                          <a:ea typeface="Lato"/>
                          <a:cs typeface="Lato"/>
                          <a:sym typeface="Lato"/>
                        </a:rPr>
                        <a:t>$2,000</a:t>
                      </a:r>
                      <a:endParaRPr>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solidFill>
                      <a:srgbClr val="F2F2F2"/>
                    </a:solidFill>
                  </a:tcPr>
                </a:tc>
              </a:tr>
              <a:tr h="396200">
                <a:tc>
                  <a:txBody>
                    <a:bodyPr/>
                    <a:lstStyle/>
                    <a:p>
                      <a:pPr indent="0" lvl="0" marL="0" rtl="0" algn="ctr">
                        <a:spcBef>
                          <a:spcPts val="0"/>
                        </a:spcBef>
                        <a:spcAft>
                          <a:spcPts val="0"/>
                        </a:spcAft>
                        <a:buNone/>
                      </a:pPr>
                      <a:r>
                        <a:rPr b="1" lang="en">
                          <a:latin typeface="Lato"/>
                          <a:ea typeface="Lato"/>
                          <a:cs typeface="Lato"/>
                          <a:sym typeface="Lato"/>
                        </a:rPr>
                        <a:t>501 - 1,000 Lives</a:t>
                      </a:r>
                      <a:endParaRPr b="1">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2E9"/>
                    </a:solidFill>
                  </a:tcPr>
                </a:tc>
                <a:tc>
                  <a:txBody>
                    <a:bodyPr/>
                    <a:lstStyle/>
                    <a:p>
                      <a:pPr indent="0" lvl="0" marL="0" rtl="0" algn="ctr">
                        <a:spcBef>
                          <a:spcPts val="0"/>
                        </a:spcBef>
                        <a:spcAft>
                          <a:spcPts val="0"/>
                        </a:spcAft>
                        <a:buNone/>
                      </a:pPr>
                      <a:r>
                        <a:rPr lang="en">
                          <a:solidFill>
                            <a:srgbClr val="000000"/>
                          </a:solidFill>
                          <a:latin typeface="Lato"/>
                          <a:ea typeface="Lato"/>
                          <a:cs typeface="Lato"/>
                          <a:sym typeface="Lato"/>
                        </a:rPr>
                        <a:t>$2,500</a:t>
                      </a:r>
                      <a:endParaRPr>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2E9"/>
                    </a:solidFill>
                  </a:tcPr>
                </a:tc>
                <a:tc>
                  <a:txBody>
                    <a:bodyPr/>
                    <a:lstStyle/>
                    <a:p>
                      <a:pPr indent="0" lvl="0" marL="0" rtl="0" algn="ctr">
                        <a:spcBef>
                          <a:spcPts val="0"/>
                        </a:spcBef>
                        <a:spcAft>
                          <a:spcPts val="0"/>
                        </a:spcAft>
                        <a:buNone/>
                      </a:pPr>
                      <a:r>
                        <a:rPr lang="en">
                          <a:solidFill>
                            <a:srgbClr val="000000"/>
                          </a:solidFill>
                          <a:latin typeface="Lato"/>
                          <a:ea typeface="Lato"/>
                          <a:cs typeface="Lato"/>
                          <a:sym typeface="Lato"/>
                        </a:rPr>
                        <a:t>$5,000</a:t>
                      </a:r>
                      <a:endParaRPr>
                        <a:solidFill>
                          <a:srgbClr val="000000"/>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solidFill>
                      <a:srgbClr val="D9D2E9"/>
                    </a:solidFill>
                  </a:tcPr>
                </a:tc>
              </a:tr>
              <a:tr h="396200">
                <a:tc>
                  <a:txBody>
                    <a:bodyPr/>
                    <a:lstStyle/>
                    <a:p>
                      <a:pPr indent="0" lvl="0" marL="0" rtl="0" algn="ctr">
                        <a:spcBef>
                          <a:spcPts val="0"/>
                        </a:spcBef>
                        <a:spcAft>
                          <a:spcPts val="0"/>
                        </a:spcAft>
                        <a:buNone/>
                      </a:pPr>
                      <a:r>
                        <a:rPr b="1" lang="en">
                          <a:latin typeface="Lato"/>
                          <a:ea typeface="Lato"/>
                          <a:cs typeface="Lato"/>
                          <a:sym typeface="Lato"/>
                        </a:rPr>
                        <a:t>1,001 - 5,000 Lives</a:t>
                      </a:r>
                      <a:endParaRPr b="1">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2F2F2"/>
                    </a:solidFill>
                  </a:tcPr>
                </a:tc>
                <a:tc>
                  <a:txBody>
                    <a:bodyPr/>
                    <a:lstStyle/>
                    <a:p>
                      <a:pPr indent="0" lvl="0" marL="0" rtl="0" algn="ctr">
                        <a:spcBef>
                          <a:spcPts val="0"/>
                        </a:spcBef>
                        <a:spcAft>
                          <a:spcPts val="0"/>
                        </a:spcAft>
                        <a:buNone/>
                      </a:pPr>
                      <a:r>
                        <a:rPr lang="en">
                          <a:latin typeface="Lato"/>
                          <a:ea typeface="Lato"/>
                          <a:cs typeface="Lato"/>
                          <a:sym typeface="Lato"/>
                        </a:rPr>
                        <a:t>$5,000</a:t>
                      </a:r>
                      <a:endParaRPr>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2F2F2"/>
                    </a:solidFill>
                  </a:tcPr>
                </a:tc>
                <a:tc>
                  <a:txBody>
                    <a:bodyPr/>
                    <a:lstStyle/>
                    <a:p>
                      <a:pPr indent="0" lvl="0" marL="0" rtl="0" algn="ctr">
                        <a:spcBef>
                          <a:spcPts val="0"/>
                        </a:spcBef>
                        <a:spcAft>
                          <a:spcPts val="0"/>
                        </a:spcAft>
                        <a:buNone/>
                      </a:pPr>
                      <a:r>
                        <a:rPr lang="en">
                          <a:latin typeface="Lato"/>
                          <a:ea typeface="Lato"/>
                          <a:cs typeface="Lato"/>
                          <a:sym typeface="Lato"/>
                        </a:rPr>
                        <a:t>$10,000</a:t>
                      </a:r>
                      <a:endParaRPr>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solidFill>
                      <a:srgbClr val="F2F2F2"/>
                    </a:solidFill>
                  </a:tcPr>
                </a:tc>
              </a:tr>
              <a:tr h="396200">
                <a:tc>
                  <a:txBody>
                    <a:bodyPr/>
                    <a:lstStyle/>
                    <a:p>
                      <a:pPr indent="0" lvl="0" marL="0" rtl="0" algn="ctr">
                        <a:spcBef>
                          <a:spcPts val="0"/>
                        </a:spcBef>
                        <a:spcAft>
                          <a:spcPts val="0"/>
                        </a:spcAft>
                        <a:buNone/>
                      </a:pPr>
                      <a:r>
                        <a:rPr b="1" lang="en">
                          <a:latin typeface="Lato"/>
                          <a:ea typeface="Lato"/>
                          <a:cs typeface="Lato"/>
                          <a:sym typeface="Lato"/>
                        </a:rPr>
                        <a:t>5,001 - 10,000 Lives</a:t>
                      </a:r>
                      <a:endParaRPr b="1">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2E9"/>
                    </a:solidFill>
                  </a:tcPr>
                </a:tc>
                <a:tc>
                  <a:txBody>
                    <a:bodyPr/>
                    <a:lstStyle/>
                    <a:p>
                      <a:pPr indent="0" lvl="0" marL="0" rtl="0" algn="ctr">
                        <a:spcBef>
                          <a:spcPts val="0"/>
                        </a:spcBef>
                        <a:spcAft>
                          <a:spcPts val="0"/>
                        </a:spcAft>
                        <a:buNone/>
                      </a:pPr>
                      <a:r>
                        <a:rPr lang="en">
                          <a:latin typeface="Lato"/>
                          <a:ea typeface="Lato"/>
                          <a:cs typeface="Lato"/>
                          <a:sym typeface="Lato"/>
                        </a:rPr>
                        <a:t>$7,500</a:t>
                      </a:r>
                      <a:endParaRPr>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2E9"/>
                    </a:solidFill>
                  </a:tcPr>
                </a:tc>
                <a:tc>
                  <a:txBody>
                    <a:bodyPr/>
                    <a:lstStyle/>
                    <a:p>
                      <a:pPr indent="0" lvl="0" marL="0" rtl="0" algn="ctr">
                        <a:spcBef>
                          <a:spcPts val="0"/>
                        </a:spcBef>
                        <a:spcAft>
                          <a:spcPts val="0"/>
                        </a:spcAft>
                        <a:buNone/>
                      </a:pPr>
                      <a:r>
                        <a:rPr lang="en">
                          <a:latin typeface="Lato"/>
                          <a:ea typeface="Lato"/>
                          <a:cs typeface="Lato"/>
                          <a:sym typeface="Lato"/>
                        </a:rPr>
                        <a:t>$15,000</a:t>
                      </a:r>
                      <a:endParaRPr>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solidFill>
                      <a:srgbClr val="D9D2E9"/>
                    </a:solidFill>
                  </a:tcPr>
                </a:tc>
              </a:tr>
              <a:tr h="396200">
                <a:tc>
                  <a:txBody>
                    <a:bodyPr/>
                    <a:lstStyle/>
                    <a:p>
                      <a:pPr indent="0" lvl="0" marL="0" rtl="0" algn="ctr">
                        <a:spcBef>
                          <a:spcPts val="0"/>
                        </a:spcBef>
                        <a:spcAft>
                          <a:spcPts val="0"/>
                        </a:spcAft>
                        <a:buNone/>
                      </a:pPr>
                      <a:r>
                        <a:rPr b="1" lang="en">
                          <a:latin typeface="Lato"/>
                          <a:ea typeface="Lato"/>
                          <a:cs typeface="Lato"/>
                          <a:sym typeface="Lato"/>
                        </a:rPr>
                        <a:t>10,001 - 20,000 Lives</a:t>
                      </a:r>
                      <a:endParaRPr b="1">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2F2F2"/>
                    </a:solidFill>
                  </a:tcPr>
                </a:tc>
                <a:tc>
                  <a:txBody>
                    <a:bodyPr/>
                    <a:lstStyle/>
                    <a:p>
                      <a:pPr indent="0" lvl="0" marL="0" rtl="0" algn="ctr">
                        <a:spcBef>
                          <a:spcPts val="0"/>
                        </a:spcBef>
                        <a:spcAft>
                          <a:spcPts val="0"/>
                        </a:spcAft>
                        <a:buNone/>
                      </a:pPr>
                      <a:r>
                        <a:rPr lang="en">
                          <a:latin typeface="Lato"/>
                          <a:ea typeface="Lato"/>
                          <a:cs typeface="Lato"/>
                          <a:sym typeface="Lato"/>
                        </a:rPr>
                        <a:t>$10,000</a:t>
                      </a:r>
                      <a:endParaRPr>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2F2F2"/>
                    </a:solidFill>
                  </a:tcPr>
                </a:tc>
                <a:tc>
                  <a:txBody>
                    <a:bodyPr/>
                    <a:lstStyle/>
                    <a:p>
                      <a:pPr indent="0" lvl="0" marL="0" rtl="0" algn="ctr">
                        <a:spcBef>
                          <a:spcPts val="0"/>
                        </a:spcBef>
                        <a:spcAft>
                          <a:spcPts val="0"/>
                        </a:spcAft>
                        <a:buNone/>
                      </a:pPr>
                      <a:r>
                        <a:rPr lang="en">
                          <a:latin typeface="Lato"/>
                          <a:ea typeface="Lato"/>
                          <a:cs typeface="Lato"/>
                          <a:sym typeface="Lato"/>
                        </a:rPr>
                        <a:t>$20,000</a:t>
                      </a:r>
                      <a:endParaRPr>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solidFill>
                      <a:srgbClr val="F2F2F2"/>
                    </a:solidFill>
                  </a:tcPr>
                </a:tc>
              </a:tr>
              <a:tr h="396200">
                <a:tc>
                  <a:txBody>
                    <a:bodyPr/>
                    <a:lstStyle/>
                    <a:p>
                      <a:pPr indent="0" lvl="0" marL="0" rtl="0" algn="ctr">
                        <a:spcBef>
                          <a:spcPts val="0"/>
                        </a:spcBef>
                        <a:spcAft>
                          <a:spcPts val="0"/>
                        </a:spcAft>
                        <a:buNone/>
                      </a:pPr>
                      <a:r>
                        <a:rPr b="1" lang="en">
                          <a:latin typeface="Lato"/>
                          <a:ea typeface="Lato"/>
                          <a:cs typeface="Lato"/>
                          <a:sym typeface="Lato"/>
                        </a:rPr>
                        <a:t>20,001 + Lives</a:t>
                      </a:r>
                      <a:endParaRPr b="1">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2E9"/>
                    </a:solidFill>
                  </a:tcPr>
                </a:tc>
                <a:tc>
                  <a:txBody>
                    <a:bodyPr/>
                    <a:lstStyle/>
                    <a:p>
                      <a:pPr indent="0" lvl="0" marL="0" rtl="0" algn="ctr">
                        <a:spcBef>
                          <a:spcPts val="0"/>
                        </a:spcBef>
                        <a:spcAft>
                          <a:spcPts val="0"/>
                        </a:spcAft>
                        <a:buNone/>
                      </a:pPr>
                      <a:r>
                        <a:rPr lang="en">
                          <a:latin typeface="Lato"/>
                          <a:ea typeface="Lato"/>
                          <a:cs typeface="Lato"/>
                          <a:sym typeface="Lato"/>
                        </a:rPr>
                        <a:t>$15,000</a:t>
                      </a:r>
                      <a:endParaRPr>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2E9"/>
                    </a:solidFill>
                  </a:tcPr>
                </a:tc>
                <a:tc>
                  <a:txBody>
                    <a:bodyPr/>
                    <a:lstStyle/>
                    <a:p>
                      <a:pPr indent="0" lvl="0" marL="0" rtl="0" algn="ctr">
                        <a:spcBef>
                          <a:spcPts val="0"/>
                        </a:spcBef>
                        <a:spcAft>
                          <a:spcPts val="0"/>
                        </a:spcAft>
                        <a:buNone/>
                      </a:pPr>
                      <a:r>
                        <a:rPr lang="en">
                          <a:latin typeface="Lato"/>
                          <a:ea typeface="Lato"/>
                          <a:cs typeface="Lato"/>
                          <a:sym typeface="Lato"/>
                        </a:rPr>
                        <a:t>$30,000</a:t>
                      </a:r>
                      <a:endParaRPr>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solidFill>
                      <a:srgbClr val="D9D2E9"/>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5" name="Shape 295"/>
        <p:cNvGrpSpPr/>
        <p:nvPr/>
      </p:nvGrpSpPr>
      <p:grpSpPr>
        <a:xfrm>
          <a:off x="0" y="0"/>
          <a:ext cx="0" cy="0"/>
          <a:chOff x="0" y="0"/>
          <a:chExt cx="0" cy="0"/>
        </a:xfrm>
      </p:grpSpPr>
      <p:sp>
        <p:nvSpPr>
          <p:cNvPr id="296" name="Google Shape;296;p27"/>
          <p:cNvSpPr/>
          <p:nvPr/>
        </p:nvSpPr>
        <p:spPr>
          <a:xfrm>
            <a:off x="0" y="4747100"/>
            <a:ext cx="9144000" cy="396300"/>
          </a:xfrm>
          <a:prstGeom prst="rect">
            <a:avLst/>
          </a:prstGeom>
          <a:solidFill>
            <a:srgbClr val="452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297" name="Google Shape;297;p27"/>
          <p:cNvSpPr txBox="1"/>
          <p:nvPr/>
        </p:nvSpPr>
        <p:spPr>
          <a:xfrm>
            <a:off x="131475" y="240400"/>
            <a:ext cx="8792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3000">
                <a:solidFill>
                  <a:srgbClr val="45295C"/>
                </a:solidFill>
                <a:latin typeface="Lato Black"/>
                <a:ea typeface="Lato Black"/>
                <a:cs typeface="Lato Black"/>
                <a:sym typeface="Lato Black"/>
              </a:rPr>
              <a:t>Real Savings from Valued Clients</a:t>
            </a:r>
            <a:endParaRPr sz="3000">
              <a:solidFill>
                <a:srgbClr val="45295C"/>
              </a:solidFill>
              <a:latin typeface="Lato Black"/>
              <a:ea typeface="Lato Black"/>
              <a:cs typeface="Lato Black"/>
              <a:sym typeface="Lato Black"/>
            </a:endParaRPr>
          </a:p>
          <a:p>
            <a:pPr indent="0" lvl="0" marL="0" rtl="0" algn="l">
              <a:spcBef>
                <a:spcPts val="0"/>
              </a:spcBef>
              <a:spcAft>
                <a:spcPts val="0"/>
              </a:spcAft>
              <a:buNone/>
            </a:pPr>
            <a:r>
              <a:t/>
            </a:r>
            <a:endParaRPr sz="3000">
              <a:solidFill>
                <a:srgbClr val="45295C"/>
              </a:solidFill>
              <a:latin typeface="Lato Black"/>
              <a:ea typeface="Lato Black"/>
              <a:cs typeface="Lato Black"/>
              <a:sym typeface="Lato Black"/>
            </a:endParaRPr>
          </a:p>
        </p:txBody>
      </p:sp>
      <p:cxnSp>
        <p:nvCxnSpPr>
          <p:cNvPr id="298" name="Google Shape;298;p27"/>
          <p:cNvCxnSpPr/>
          <p:nvPr/>
        </p:nvCxnSpPr>
        <p:spPr>
          <a:xfrm>
            <a:off x="233475" y="897313"/>
            <a:ext cx="1369500" cy="0"/>
          </a:xfrm>
          <a:prstGeom prst="straightConnector1">
            <a:avLst/>
          </a:prstGeom>
          <a:noFill/>
          <a:ln cap="flat" cmpd="sng" w="76200">
            <a:solidFill>
              <a:srgbClr val="ED5C2E"/>
            </a:solidFill>
            <a:prstDash val="solid"/>
            <a:round/>
            <a:headEnd len="sm" w="sm" type="none"/>
            <a:tailEnd len="sm" w="sm" type="none"/>
          </a:ln>
        </p:spPr>
      </p:cxnSp>
      <p:grpSp>
        <p:nvGrpSpPr>
          <p:cNvPr id="299" name="Google Shape;299;p27"/>
          <p:cNvGrpSpPr/>
          <p:nvPr/>
        </p:nvGrpSpPr>
        <p:grpSpPr>
          <a:xfrm>
            <a:off x="8151050" y="157625"/>
            <a:ext cx="839400" cy="271200"/>
            <a:chOff x="8159525" y="110150"/>
            <a:chExt cx="839400" cy="271200"/>
          </a:xfrm>
        </p:grpSpPr>
        <p:sp>
          <p:nvSpPr>
            <p:cNvPr id="300" name="Google Shape;300;p27"/>
            <p:cNvSpPr/>
            <p:nvPr/>
          </p:nvSpPr>
          <p:spPr>
            <a:xfrm>
              <a:off x="8727725" y="110150"/>
              <a:ext cx="271200" cy="2712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7"/>
            <p:cNvSpPr/>
            <p:nvPr/>
          </p:nvSpPr>
          <p:spPr>
            <a:xfrm>
              <a:off x="8414075" y="135500"/>
              <a:ext cx="220500" cy="2205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7"/>
            <p:cNvSpPr/>
            <p:nvPr/>
          </p:nvSpPr>
          <p:spPr>
            <a:xfrm>
              <a:off x="8159525" y="165050"/>
              <a:ext cx="161400" cy="1614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03" name="Google Shape;303;p27"/>
          <p:cNvCxnSpPr/>
          <p:nvPr/>
        </p:nvCxnSpPr>
        <p:spPr>
          <a:xfrm>
            <a:off x="-3750" y="4747125"/>
            <a:ext cx="9151500" cy="3300"/>
          </a:xfrm>
          <a:prstGeom prst="straightConnector1">
            <a:avLst/>
          </a:prstGeom>
          <a:noFill/>
          <a:ln cap="flat" cmpd="sng" w="19050">
            <a:solidFill>
              <a:srgbClr val="ED5C2E"/>
            </a:solidFill>
            <a:prstDash val="solid"/>
            <a:round/>
            <a:headEnd len="sm" w="sm" type="none"/>
            <a:tailEnd len="sm" w="sm" type="none"/>
          </a:ln>
        </p:spPr>
      </p:cxnSp>
      <p:pic>
        <p:nvPicPr>
          <p:cNvPr id="304" name="Google Shape;304;p27"/>
          <p:cNvPicPr preferRelativeResize="0"/>
          <p:nvPr/>
        </p:nvPicPr>
        <p:blipFill rotWithShape="1">
          <a:blip r:embed="rId3">
            <a:alphaModFix/>
          </a:blip>
          <a:srcRect b="0" l="0" r="0" t="0"/>
          <a:stretch/>
        </p:blipFill>
        <p:spPr>
          <a:xfrm>
            <a:off x="104925" y="4791925"/>
            <a:ext cx="1098325" cy="306650"/>
          </a:xfrm>
          <a:prstGeom prst="rect">
            <a:avLst/>
          </a:prstGeom>
          <a:noFill/>
          <a:ln>
            <a:noFill/>
          </a:ln>
        </p:spPr>
      </p:pic>
      <p:grpSp>
        <p:nvGrpSpPr>
          <p:cNvPr id="305" name="Google Shape;305;p27"/>
          <p:cNvGrpSpPr/>
          <p:nvPr/>
        </p:nvGrpSpPr>
        <p:grpSpPr>
          <a:xfrm>
            <a:off x="233475" y="1780747"/>
            <a:ext cx="2770800" cy="2621482"/>
            <a:chOff x="233475" y="1609950"/>
            <a:chExt cx="2770800" cy="1923600"/>
          </a:xfrm>
        </p:grpSpPr>
        <p:sp>
          <p:nvSpPr>
            <p:cNvPr id="306" name="Google Shape;306;p27"/>
            <p:cNvSpPr/>
            <p:nvPr/>
          </p:nvSpPr>
          <p:spPr>
            <a:xfrm rot="10800000">
              <a:off x="233475" y="1609950"/>
              <a:ext cx="2770800" cy="1923600"/>
            </a:xfrm>
            <a:prstGeom prst="rect">
              <a:avLst/>
            </a:prstGeom>
            <a:gradFill>
              <a:gsLst>
                <a:gs pos="0">
                  <a:srgbClr val="45295C"/>
                </a:gs>
                <a:gs pos="30000">
                  <a:srgbClr val="45295C"/>
                </a:gs>
                <a:gs pos="100000">
                  <a:srgbClr val="712368"/>
                </a:gs>
              </a:gsLst>
              <a:lin ang="5400012" scaled="0"/>
            </a:gradFill>
            <a:ln>
              <a:noFill/>
            </a:ln>
            <a:effectLst>
              <a:outerShdw blurRad="242888" rotWithShape="0" algn="bl" dir="5100000" dist="114300">
                <a:srgbClr val="000000">
                  <a:alpha val="2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7" name="Google Shape;307;p27"/>
            <p:cNvCxnSpPr/>
            <p:nvPr/>
          </p:nvCxnSpPr>
          <p:spPr>
            <a:xfrm>
              <a:off x="440625" y="1914325"/>
              <a:ext cx="0" cy="1347300"/>
            </a:xfrm>
            <a:prstGeom prst="straightConnector1">
              <a:avLst/>
            </a:prstGeom>
            <a:noFill/>
            <a:ln cap="flat" cmpd="sng" w="28575">
              <a:solidFill>
                <a:srgbClr val="ED5C2E"/>
              </a:solidFill>
              <a:prstDash val="solid"/>
              <a:round/>
              <a:headEnd len="med" w="med" type="none"/>
              <a:tailEnd len="med" w="med" type="none"/>
            </a:ln>
          </p:spPr>
        </p:cxnSp>
      </p:grpSp>
      <p:sp>
        <p:nvSpPr>
          <p:cNvPr id="308" name="Google Shape;308;p27"/>
          <p:cNvSpPr txBox="1"/>
          <p:nvPr/>
        </p:nvSpPr>
        <p:spPr>
          <a:xfrm>
            <a:off x="233475" y="1200750"/>
            <a:ext cx="27708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rgbClr val="45295C"/>
                </a:solidFill>
                <a:latin typeface="Lato Black"/>
                <a:ea typeface="Lato Black"/>
                <a:cs typeface="Lato Black"/>
                <a:sym typeface="Lato Black"/>
              </a:rPr>
              <a:t>Employer Industry: </a:t>
            </a:r>
            <a:endParaRPr sz="1500">
              <a:solidFill>
                <a:srgbClr val="45295C"/>
              </a:solidFill>
              <a:latin typeface="Lato Black"/>
              <a:ea typeface="Lato Black"/>
              <a:cs typeface="Lato Black"/>
              <a:sym typeface="Lato Black"/>
            </a:endParaRPr>
          </a:p>
          <a:p>
            <a:pPr indent="0" lvl="0" marL="0" rtl="0" algn="ctr">
              <a:spcBef>
                <a:spcPts val="0"/>
              </a:spcBef>
              <a:spcAft>
                <a:spcPts val="0"/>
              </a:spcAft>
              <a:buNone/>
            </a:pPr>
            <a:r>
              <a:rPr i="1" lang="en" sz="1500">
                <a:solidFill>
                  <a:srgbClr val="45295C"/>
                </a:solidFill>
                <a:latin typeface="Lato Black"/>
                <a:ea typeface="Lato Black"/>
                <a:cs typeface="Lato Black"/>
                <a:sym typeface="Lato Black"/>
              </a:rPr>
              <a:t>Retailer, Outdoor Goods </a:t>
            </a:r>
            <a:endParaRPr i="1" sz="1500">
              <a:solidFill>
                <a:srgbClr val="45295C"/>
              </a:solidFill>
              <a:latin typeface="Lato Black"/>
              <a:ea typeface="Lato Black"/>
              <a:cs typeface="Lato Black"/>
              <a:sym typeface="Lato Black"/>
            </a:endParaRPr>
          </a:p>
        </p:txBody>
      </p:sp>
      <p:sp>
        <p:nvSpPr>
          <p:cNvPr id="309" name="Google Shape;309;p27"/>
          <p:cNvSpPr txBox="1"/>
          <p:nvPr/>
        </p:nvSpPr>
        <p:spPr>
          <a:xfrm>
            <a:off x="3186600" y="1200750"/>
            <a:ext cx="27708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500">
                <a:solidFill>
                  <a:srgbClr val="45295C"/>
                </a:solidFill>
                <a:latin typeface="Lato Black"/>
                <a:ea typeface="Lato Black"/>
                <a:cs typeface="Lato Black"/>
                <a:sym typeface="Lato Black"/>
              </a:rPr>
              <a:t>Employer Industry: </a:t>
            </a:r>
            <a:endParaRPr sz="1500">
              <a:solidFill>
                <a:srgbClr val="45295C"/>
              </a:solidFill>
              <a:latin typeface="Lato Black"/>
              <a:ea typeface="Lato Black"/>
              <a:cs typeface="Lato Black"/>
              <a:sym typeface="Lato Black"/>
            </a:endParaRPr>
          </a:p>
          <a:p>
            <a:pPr indent="0" lvl="0" marL="0" rtl="0" algn="ctr">
              <a:spcBef>
                <a:spcPts val="0"/>
              </a:spcBef>
              <a:spcAft>
                <a:spcPts val="0"/>
              </a:spcAft>
              <a:buClr>
                <a:schemeClr val="dk1"/>
              </a:buClr>
              <a:buSzPts val="1100"/>
              <a:buFont typeface="Arial"/>
              <a:buNone/>
            </a:pPr>
            <a:r>
              <a:rPr i="1" lang="en" sz="1500">
                <a:solidFill>
                  <a:srgbClr val="45295C"/>
                </a:solidFill>
                <a:latin typeface="Lato Black"/>
                <a:ea typeface="Lato Black"/>
                <a:cs typeface="Lato Black"/>
                <a:sym typeface="Lato Black"/>
              </a:rPr>
              <a:t>Real Estate </a:t>
            </a:r>
            <a:endParaRPr i="1" sz="1500">
              <a:solidFill>
                <a:srgbClr val="45295C"/>
              </a:solidFill>
              <a:latin typeface="Lato Black"/>
              <a:ea typeface="Lato Black"/>
              <a:cs typeface="Lato Black"/>
              <a:sym typeface="Lato Black"/>
            </a:endParaRPr>
          </a:p>
          <a:p>
            <a:pPr indent="0" lvl="0" marL="0" rtl="0" algn="ctr">
              <a:spcBef>
                <a:spcPts val="0"/>
              </a:spcBef>
              <a:spcAft>
                <a:spcPts val="0"/>
              </a:spcAft>
              <a:buNone/>
            </a:pPr>
            <a:r>
              <a:t/>
            </a:r>
            <a:endParaRPr sz="1500">
              <a:solidFill>
                <a:srgbClr val="45295C"/>
              </a:solidFill>
              <a:latin typeface="Lato Black"/>
              <a:ea typeface="Lato Black"/>
              <a:cs typeface="Lato Black"/>
              <a:sym typeface="Lato Black"/>
            </a:endParaRPr>
          </a:p>
        </p:txBody>
      </p:sp>
      <p:sp>
        <p:nvSpPr>
          <p:cNvPr id="310" name="Google Shape;310;p27"/>
          <p:cNvSpPr txBox="1"/>
          <p:nvPr/>
        </p:nvSpPr>
        <p:spPr>
          <a:xfrm>
            <a:off x="6152700" y="1200750"/>
            <a:ext cx="27708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rgbClr val="45295C"/>
                </a:solidFill>
                <a:latin typeface="Lato Black"/>
                <a:ea typeface="Lato Black"/>
                <a:cs typeface="Lato Black"/>
                <a:sym typeface="Lato Black"/>
              </a:rPr>
              <a:t>Employer Industry: </a:t>
            </a:r>
            <a:endParaRPr sz="1500">
              <a:solidFill>
                <a:srgbClr val="45295C"/>
              </a:solidFill>
              <a:latin typeface="Lato Black"/>
              <a:ea typeface="Lato Black"/>
              <a:cs typeface="Lato Black"/>
              <a:sym typeface="Lato Black"/>
            </a:endParaRPr>
          </a:p>
          <a:p>
            <a:pPr indent="0" lvl="0" marL="0" rtl="0" algn="ctr">
              <a:spcBef>
                <a:spcPts val="0"/>
              </a:spcBef>
              <a:spcAft>
                <a:spcPts val="0"/>
              </a:spcAft>
              <a:buNone/>
            </a:pPr>
            <a:r>
              <a:rPr i="1" lang="en" sz="1500">
                <a:solidFill>
                  <a:srgbClr val="45295C"/>
                </a:solidFill>
                <a:latin typeface="Lato Black"/>
                <a:ea typeface="Lato Black"/>
                <a:cs typeface="Lato Black"/>
                <a:sym typeface="Lato Black"/>
              </a:rPr>
              <a:t>Retail &amp; Wholesale</a:t>
            </a:r>
            <a:endParaRPr i="1" sz="1500">
              <a:solidFill>
                <a:srgbClr val="45295C"/>
              </a:solidFill>
              <a:latin typeface="Lato Black"/>
              <a:ea typeface="Lato Black"/>
              <a:cs typeface="Lato Black"/>
              <a:sym typeface="Lato Black"/>
            </a:endParaRPr>
          </a:p>
        </p:txBody>
      </p:sp>
      <p:grpSp>
        <p:nvGrpSpPr>
          <p:cNvPr id="311" name="Google Shape;311;p27"/>
          <p:cNvGrpSpPr/>
          <p:nvPr/>
        </p:nvGrpSpPr>
        <p:grpSpPr>
          <a:xfrm>
            <a:off x="3186600" y="1780747"/>
            <a:ext cx="2770800" cy="2621482"/>
            <a:chOff x="233475" y="1609950"/>
            <a:chExt cx="2770800" cy="1923600"/>
          </a:xfrm>
        </p:grpSpPr>
        <p:sp>
          <p:nvSpPr>
            <p:cNvPr id="312" name="Google Shape;312;p27"/>
            <p:cNvSpPr/>
            <p:nvPr/>
          </p:nvSpPr>
          <p:spPr>
            <a:xfrm rot="10800000">
              <a:off x="233475" y="1609950"/>
              <a:ext cx="2770800" cy="1923600"/>
            </a:xfrm>
            <a:prstGeom prst="rect">
              <a:avLst/>
            </a:prstGeom>
            <a:gradFill>
              <a:gsLst>
                <a:gs pos="0">
                  <a:srgbClr val="45295C"/>
                </a:gs>
                <a:gs pos="30000">
                  <a:srgbClr val="45295C"/>
                </a:gs>
                <a:gs pos="100000">
                  <a:srgbClr val="712368"/>
                </a:gs>
              </a:gsLst>
              <a:lin ang="5400012" scaled="0"/>
            </a:gradFill>
            <a:ln>
              <a:noFill/>
            </a:ln>
            <a:effectLst>
              <a:outerShdw blurRad="242888" rotWithShape="0" algn="bl" dir="5100000" dist="114300">
                <a:srgbClr val="000000">
                  <a:alpha val="2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3" name="Google Shape;313;p27"/>
            <p:cNvCxnSpPr/>
            <p:nvPr/>
          </p:nvCxnSpPr>
          <p:spPr>
            <a:xfrm>
              <a:off x="440625" y="1914325"/>
              <a:ext cx="0" cy="1347300"/>
            </a:xfrm>
            <a:prstGeom prst="straightConnector1">
              <a:avLst/>
            </a:prstGeom>
            <a:noFill/>
            <a:ln cap="flat" cmpd="sng" w="28575">
              <a:solidFill>
                <a:srgbClr val="ED5C2E"/>
              </a:solidFill>
              <a:prstDash val="solid"/>
              <a:round/>
              <a:headEnd len="med" w="med" type="none"/>
              <a:tailEnd len="med" w="med" type="none"/>
            </a:ln>
          </p:spPr>
        </p:cxnSp>
      </p:grpSp>
      <p:grpSp>
        <p:nvGrpSpPr>
          <p:cNvPr id="314" name="Google Shape;314;p27"/>
          <p:cNvGrpSpPr/>
          <p:nvPr/>
        </p:nvGrpSpPr>
        <p:grpSpPr>
          <a:xfrm>
            <a:off x="6152700" y="1780747"/>
            <a:ext cx="2770800" cy="2621482"/>
            <a:chOff x="233475" y="1609950"/>
            <a:chExt cx="2770800" cy="1923600"/>
          </a:xfrm>
        </p:grpSpPr>
        <p:sp>
          <p:nvSpPr>
            <p:cNvPr id="315" name="Google Shape;315;p27"/>
            <p:cNvSpPr/>
            <p:nvPr/>
          </p:nvSpPr>
          <p:spPr>
            <a:xfrm rot="10800000">
              <a:off x="233475" y="1609950"/>
              <a:ext cx="2770800" cy="1923600"/>
            </a:xfrm>
            <a:prstGeom prst="rect">
              <a:avLst/>
            </a:prstGeom>
            <a:gradFill>
              <a:gsLst>
                <a:gs pos="0">
                  <a:srgbClr val="45295C"/>
                </a:gs>
                <a:gs pos="30000">
                  <a:srgbClr val="45295C"/>
                </a:gs>
                <a:gs pos="100000">
                  <a:srgbClr val="712368"/>
                </a:gs>
              </a:gsLst>
              <a:lin ang="5400012" scaled="0"/>
            </a:gradFill>
            <a:ln>
              <a:noFill/>
            </a:ln>
            <a:effectLst>
              <a:outerShdw blurRad="242888" rotWithShape="0" algn="bl" dir="5100000" dist="114300">
                <a:srgbClr val="000000">
                  <a:alpha val="2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6" name="Google Shape;316;p27"/>
            <p:cNvCxnSpPr/>
            <p:nvPr/>
          </p:nvCxnSpPr>
          <p:spPr>
            <a:xfrm>
              <a:off x="440625" y="1914325"/>
              <a:ext cx="0" cy="1347300"/>
            </a:xfrm>
            <a:prstGeom prst="straightConnector1">
              <a:avLst/>
            </a:prstGeom>
            <a:noFill/>
            <a:ln cap="flat" cmpd="sng" w="28575">
              <a:solidFill>
                <a:srgbClr val="ED5C2E"/>
              </a:solidFill>
              <a:prstDash val="solid"/>
              <a:round/>
              <a:headEnd len="med" w="med" type="none"/>
              <a:tailEnd len="med" w="med" type="none"/>
            </a:ln>
          </p:spPr>
        </p:cxnSp>
      </p:grpSp>
      <p:sp>
        <p:nvSpPr>
          <p:cNvPr id="317" name="Google Shape;317;p27"/>
          <p:cNvSpPr txBox="1"/>
          <p:nvPr/>
        </p:nvSpPr>
        <p:spPr>
          <a:xfrm>
            <a:off x="586375" y="2067188"/>
            <a:ext cx="2243100" cy="186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Lato"/>
                <a:ea typeface="Lato"/>
                <a:cs typeface="Lato"/>
                <a:sym typeface="Lato"/>
              </a:rPr>
              <a:t>Company Size: </a:t>
            </a:r>
            <a:r>
              <a:rPr b="1" lang="en">
                <a:solidFill>
                  <a:schemeClr val="lt1"/>
                </a:solidFill>
                <a:latin typeface="Lato"/>
                <a:ea typeface="Lato"/>
                <a:cs typeface="Lato"/>
                <a:sym typeface="Lato"/>
              </a:rPr>
              <a:t>33,000</a:t>
            </a:r>
            <a:endParaRPr b="1">
              <a:solidFill>
                <a:schemeClr val="lt1"/>
              </a:solidFill>
              <a:latin typeface="Lato"/>
              <a:ea typeface="Lato"/>
              <a:cs typeface="Lato"/>
              <a:sym typeface="Lato"/>
            </a:endParaRPr>
          </a:p>
          <a:p>
            <a:pPr indent="0" lvl="0" marL="0" rtl="0" algn="ctr">
              <a:spcBef>
                <a:spcPts val="0"/>
              </a:spcBef>
              <a:spcAft>
                <a:spcPts val="0"/>
              </a:spcAft>
              <a:buNone/>
            </a:pPr>
            <a:r>
              <a:t/>
            </a:r>
            <a:endParaRPr b="1">
              <a:solidFill>
                <a:schemeClr val="lt1"/>
              </a:solidFill>
              <a:latin typeface="Lato"/>
              <a:ea typeface="Lato"/>
              <a:cs typeface="Lato"/>
              <a:sym typeface="Lato"/>
            </a:endParaRPr>
          </a:p>
          <a:p>
            <a:pPr indent="0" lvl="0" marL="0" rtl="0" algn="ctr">
              <a:spcBef>
                <a:spcPts val="0"/>
              </a:spcBef>
              <a:spcAft>
                <a:spcPts val="0"/>
              </a:spcAft>
              <a:buNone/>
            </a:pPr>
            <a:r>
              <a:rPr lang="en">
                <a:solidFill>
                  <a:schemeClr val="lt1"/>
                </a:solidFill>
                <a:latin typeface="Lato"/>
                <a:ea typeface="Lato"/>
                <a:cs typeface="Lato"/>
                <a:sym typeface="Lato"/>
              </a:rPr>
              <a:t>Individuals Transitioned to Medicare:</a:t>
            </a:r>
            <a:r>
              <a:rPr b="1" lang="en">
                <a:solidFill>
                  <a:schemeClr val="lt1"/>
                </a:solidFill>
                <a:latin typeface="Lato"/>
                <a:ea typeface="Lato"/>
                <a:cs typeface="Lato"/>
                <a:sym typeface="Lato"/>
              </a:rPr>
              <a:t> </a:t>
            </a:r>
            <a:endParaRPr b="1">
              <a:solidFill>
                <a:schemeClr val="lt1"/>
              </a:solidFill>
              <a:latin typeface="Lato"/>
              <a:ea typeface="Lato"/>
              <a:cs typeface="Lato"/>
              <a:sym typeface="Lato"/>
            </a:endParaRPr>
          </a:p>
          <a:p>
            <a:pPr indent="0" lvl="0" marL="0" rtl="0" algn="ctr">
              <a:spcBef>
                <a:spcPts val="0"/>
              </a:spcBef>
              <a:spcAft>
                <a:spcPts val="0"/>
              </a:spcAft>
              <a:buNone/>
            </a:pPr>
            <a:r>
              <a:rPr b="1" lang="en">
                <a:solidFill>
                  <a:schemeClr val="lt1"/>
                </a:solidFill>
                <a:latin typeface="Lato"/>
                <a:ea typeface="Lato"/>
                <a:cs typeface="Lato"/>
                <a:sym typeface="Lato"/>
              </a:rPr>
              <a:t>26</a:t>
            </a:r>
            <a:endParaRPr b="1">
              <a:solidFill>
                <a:schemeClr val="lt1"/>
              </a:solidFill>
              <a:latin typeface="Lato"/>
              <a:ea typeface="Lato"/>
              <a:cs typeface="Lato"/>
              <a:sym typeface="Lato"/>
            </a:endParaRPr>
          </a:p>
          <a:p>
            <a:pPr indent="0" lvl="0" marL="0" rtl="0" algn="ctr">
              <a:spcBef>
                <a:spcPts val="0"/>
              </a:spcBef>
              <a:spcAft>
                <a:spcPts val="0"/>
              </a:spcAft>
              <a:buNone/>
            </a:pPr>
            <a:r>
              <a:t/>
            </a:r>
            <a:endParaRPr b="1">
              <a:solidFill>
                <a:schemeClr val="lt1"/>
              </a:solidFill>
              <a:latin typeface="Lato"/>
              <a:ea typeface="Lato"/>
              <a:cs typeface="Lato"/>
              <a:sym typeface="Lato"/>
            </a:endParaRPr>
          </a:p>
          <a:p>
            <a:pPr indent="0" lvl="0" marL="0" rtl="0" algn="ctr">
              <a:spcBef>
                <a:spcPts val="0"/>
              </a:spcBef>
              <a:spcAft>
                <a:spcPts val="0"/>
              </a:spcAft>
              <a:buNone/>
            </a:pPr>
            <a:r>
              <a:rPr lang="en">
                <a:solidFill>
                  <a:schemeClr val="lt1"/>
                </a:solidFill>
                <a:latin typeface="Lato"/>
                <a:ea typeface="Lato"/>
                <a:cs typeface="Lato"/>
                <a:sym typeface="Lato"/>
              </a:rPr>
              <a:t>Total Annual Employer Premium Savings: </a:t>
            </a:r>
            <a:r>
              <a:rPr b="1" lang="en">
                <a:solidFill>
                  <a:schemeClr val="lt1"/>
                </a:solidFill>
                <a:latin typeface="Lato"/>
                <a:ea typeface="Lato"/>
                <a:cs typeface="Lato"/>
                <a:sym typeface="Lato"/>
              </a:rPr>
              <a:t>$192,108</a:t>
            </a:r>
            <a:endParaRPr b="1">
              <a:solidFill>
                <a:schemeClr val="lt1"/>
              </a:solidFill>
              <a:latin typeface="Lato"/>
              <a:ea typeface="Lato"/>
              <a:cs typeface="Lato"/>
              <a:sym typeface="Lato"/>
            </a:endParaRPr>
          </a:p>
        </p:txBody>
      </p:sp>
      <p:sp>
        <p:nvSpPr>
          <p:cNvPr id="318" name="Google Shape;318;p27"/>
          <p:cNvSpPr txBox="1"/>
          <p:nvPr/>
        </p:nvSpPr>
        <p:spPr>
          <a:xfrm>
            <a:off x="3404863" y="2029475"/>
            <a:ext cx="2451600" cy="212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Lato"/>
                <a:ea typeface="Lato"/>
                <a:cs typeface="Lato"/>
                <a:sym typeface="Lato"/>
              </a:rPr>
              <a:t>Company Size: </a:t>
            </a:r>
            <a:r>
              <a:rPr b="1" lang="en">
                <a:solidFill>
                  <a:schemeClr val="lt1"/>
                </a:solidFill>
                <a:latin typeface="Lato"/>
                <a:ea typeface="Lato"/>
                <a:cs typeface="Lato"/>
                <a:sym typeface="Lato"/>
              </a:rPr>
              <a:t>7,500</a:t>
            </a:r>
            <a:endParaRPr b="1">
              <a:solidFill>
                <a:schemeClr val="lt1"/>
              </a:solidFill>
              <a:latin typeface="Lato"/>
              <a:ea typeface="Lato"/>
              <a:cs typeface="Lato"/>
              <a:sym typeface="Lato"/>
            </a:endParaRPr>
          </a:p>
          <a:p>
            <a:pPr indent="0" lvl="0" marL="0" rtl="0" algn="ctr">
              <a:spcBef>
                <a:spcPts val="0"/>
              </a:spcBef>
              <a:spcAft>
                <a:spcPts val="0"/>
              </a:spcAft>
              <a:buNone/>
            </a:pPr>
            <a:r>
              <a:t/>
            </a:r>
            <a:endParaRPr b="1">
              <a:solidFill>
                <a:schemeClr val="lt1"/>
              </a:solidFill>
              <a:latin typeface="Lato"/>
              <a:ea typeface="Lato"/>
              <a:cs typeface="Lato"/>
              <a:sym typeface="Lato"/>
            </a:endParaRPr>
          </a:p>
          <a:p>
            <a:pPr indent="0" lvl="0" marL="0" rtl="0" algn="ctr">
              <a:spcBef>
                <a:spcPts val="0"/>
              </a:spcBef>
              <a:spcAft>
                <a:spcPts val="0"/>
              </a:spcAft>
              <a:buNone/>
            </a:pPr>
            <a:r>
              <a:rPr lang="en">
                <a:solidFill>
                  <a:schemeClr val="lt1"/>
                </a:solidFill>
                <a:latin typeface="Lato"/>
                <a:ea typeface="Lato"/>
                <a:cs typeface="Lato"/>
                <a:sym typeface="Lato"/>
              </a:rPr>
              <a:t>Individuals Transitioned to Medicare:</a:t>
            </a:r>
            <a:r>
              <a:rPr b="1" lang="en">
                <a:solidFill>
                  <a:schemeClr val="lt1"/>
                </a:solidFill>
                <a:latin typeface="Lato"/>
                <a:ea typeface="Lato"/>
                <a:cs typeface="Lato"/>
                <a:sym typeface="Lato"/>
              </a:rPr>
              <a:t> </a:t>
            </a:r>
            <a:endParaRPr b="1">
              <a:solidFill>
                <a:schemeClr val="lt1"/>
              </a:solidFill>
              <a:latin typeface="Lato"/>
              <a:ea typeface="Lato"/>
              <a:cs typeface="Lato"/>
              <a:sym typeface="Lato"/>
            </a:endParaRPr>
          </a:p>
          <a:p>
            <a:pPr indent="0" lvl="0" marL="0" rtl="0" algn="ctr">
              <a:spcBef>
                <a:spcPts val="0"/>
              </a:spcBef>
              <a:spcAft>
                <a:spcPts val="0"/>
              </a:spcAft>
              <a:buNone/>
            </a:pPr>
            <a:r>
              <a:rPr b="1" lang="en">
                <a:solidFill>
                  <a:schemeClr val="lt1"/>
                </a:solidFill>
                <a:latin typeface="Lato"/>
                <a:ea typeface="Lato"/>
                <a:cs typeface="Lato"/>
                <a:sym typeface="Lato"/>
              </a:rPr>
              <a:t>19</a:t>
            </a:r>
            <a:endParaRPr b="1">
              <a:solidFill>
                <a:schemeClr val="lt1"/>
              </a:solidFill>
              <a:latin typeface="Lato"/>
              <a:ea typeface="Lato"/>
              <a:cs typeface="Lato"/>
              <a:sym typeface="Lato"/>
            </a:endParaRPr>
          </a:p>
          <a:p>
            <a:pPr indent="0" lvl="0" marL="0" rtl="0" algn="ctr">
              <a:spcBef>
                <a:spcPts val="0"/>
              </a:spcBef>
              <a:spcAft>
                <a:spcPts val="0"/>
              </a:spcAft>
              <a:buNone/>
            </a:pPr>
            <a:r>
              <a:t/>
            </a:r>
            <a:endParaRPr b="1">
              <a:solidFill>
                <a:schemeClr val="lt1"/>
              </a:solidFill>
              <a:latin typeface="Lato"/>
              <a:ea typeface="Lato"/>
              <a:cs typeface="Lato"/>
              <a:sym typeface="Lato"/>
            </a:endParaRPr>
          </a:p>
          <a:p>
            <a:pPr indent="0" lvl="0" marL="0" rtl="0" algn="ctr">
              <a:spcBef>
                <a:spcPts val="0"/>
              </a:spcBef>
              <a:spcAft>
                <a:spcPts val="0"/>
              </a:spcAft>
              <a:buNone/>
            </a:pPr>
            <a:r>
              <a:rPr lang="en">
                <a:solidFill>
                  <a:schemeClr val="lt1"/>
                </a:solidFill>
                <a:latin typeface="Lato"/>
                <a:ea typeface="Lato"/>
                <a:cs typeface="Lato"/>
                <a:sym typeface="Lato"/>
              </a:rPr>
              <a:t>Total Annual Employer Premium Savings: </a:t>
            </a:r>
            <a:endParaRPr>
              <a:solidFill>
                <a:schemeClr val="lt1"/>
              </a:solidFill>
              <a:latin typeface="Lato"/>
              <a:ea typeface="Lato"/>
              <a:cs typeface="Lato"/>
              <a:sym typeface="Lato"/>
            </a:endParaRPr>
          </a:p>
          <a:p>
            <a:pPr indent="0" lvl="0" marL="0" rtl="0" algn="ctr">
              <a:spcBef>
                <a:spcPts val="0"/>
              </a:spcBef>
              <a:spcAft>
                <a:spcPts val="0"/>
              </a:spcAft>
              <a:buNone/>
            </a:pPr>
            <a:r>
              <a:rPr b="1" lang="en">
                <a:solidFill>
                  <a:schemeClr val="lt1"/>
                </a:solidFill>
                <a:latin typeface="Lato"/>
                <a:ea typeface="Lato"/>
                <a:cs typeface="Lato"/>
                <a:sym typeface="Lato"/>
              </a:rPr>
              <a:t>$166,499</a:t>
            </a:r>
            <a:endParaRPr b="1">
              <a:solidFill>
                <a:schemeClr val="lt1"/>
              </a:solidFill>
              <a:latin typeface="Lato"/>
              <a:ea typeface="Lato"/>
              <a:cs typeface="Lato"/>
              <a:sym typeface="Lato"/>
            </a:endParaRPr>
          </a:p>
        </p:txBody>
      </p:sp>
      <p:sp>
        <p:nvSpPr>
          <p:cNvPr id="319" name="Google Shape;319;p27"/>
          <p:cNvSpPr txBox="1"/>
          <p:nvPr/>
        </p:nvSpPr>
        <p:spPr>
          <a:xfrm>
            <a:off x="6374188" y="2077950"/>
            <a:ext cx="2451600" cy="212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Lato"/>
                <a:ea typeface="Lato"/>
                <a:cs typeface="Lato"/>
                <a:sym typeface="Lato"/>
              </a:rPr>
              <a:t>Company Size: </a:t>
            </a:r>
            <a:r>
              <a:rPr b="1" lang="en">
                <a:solidFill>
                  <a:schemeClr val="lt1"/>
                </a:solidFill>
                <a:latin typeface="Lato"/>
                <a:ea typeface="Lato"/>
                <a:cs typeface="Lato"/>
                <a:sym typeface="Lato"/>
              </a:rPr>
              <a:t>1,600</a:t>
            </a:r>
            <a:endParaRPr b="1">
              <a:solidFill>
                <a:schemeClr val="lt1"/>
              </a:solidFill>
              <a:latin typeface="Lato"/>
              <a:ea typeface="Lato"/>
              <a:cs typeface="Lato"/>
              <a:sym typeface="Lato"/>
            </a:endParaRPr>
          </a:p>
          <a:p>
            <a:pPr indent="0" lvl="0" marL="0" rtl="0" algn="ctr">
              <a:spcBef>
                <a:spcPts val="0"/>
              </a:spcBef>
              <a:spcAft>
                <a:spcPts val="0"/>
              </a:spcAft>
              <a:buNone/>
            </a:pPr>
            <a:r>
              <a:t/>
            </a:r>
            <a:endParaRPr b="1">
              <a:solidFill>
                <a:schemeClr val="lt1"/>
              </a:solidFill>
              <a:latin typeface="Lato"/>
              <a:ea typeface="Lato"/>
              <a:cs typeface="Lato"/>
              <a:sym typeface="Lato"/>
            </a:endParaRPr>
          </a:p>
          <a:p>
            <a:pPr indent="0" lvl="0" marL="0" rtl="0" algn="ctr">
              <a:spcBef>
                <a:spcPts val="0"/>
              </a:spcBef>
              <a:spcAft>
                <a:spcPts val="0"/>
              </a:spcAft>
              <a:buNone/>
            </a:pPr>
            <a:r>
              <a:rPr lang="en">
                <a:solidFill>
                  <a:schemeClr val="lt1"/>
                </a:solidFill>
                <a:latin typeface="Lato"/>
                <a:ea typeface="Lato"/>
                <a:cs typeface="Lato"/>
                <a:sym typeface="Lato"/>
              </a:rPr>
              <a:t>Individuals Transitioned to Medicare:</a:t>
            </a:r>
            <a:r>
              <a:rPr b="1" lang="en">
                <a:solidFill>
                  <a:schemeClr val="lt1"/>
                </a:solidFill>
                <a:latin typeface="Lato"/>
                <a:ea typeface="Lato"/>
                <a:cs typeface="Lato"/>
                <a:sym typeface="Lato"/>
              </a:rPr>
              <a:t> </a:t>
            </a:r>
            <a:endParaRPr b="1">
              <a:solidFill>
                <a:schemeClr val="lt1"/>
              </a:solidFill>
              <a:latin typeface="Lato"/>
              <a:ea typeface="Lato"/>
              <a:cs typeface="Lato"/>
              <a:sym typeface="Lato"/>
            </a:endParaRPr>
          </a:p>
          <a:p>
            <a:pPr indent="0" lvl="0" marL="0" rtl="0" algn="ctr">
              <a:spcBef>
                <a:spcPts val="0"/>
              </a:spcBef>
              <a:spcAft>
                <a:spcPts val="0"/>
              </a:spcAft>
              <a:buNone/>
            </a:pPr>
            <a:r>
              <a:rPr b="1" lang="en">
                <a:solidFill>
                  <a:schemeClr val="lt1"/>
                </a:solidFill>
                <a:latin typeface="Lato"/>
                <a:ea typeface="Lato"/>
                <a:cs typeface="Lato"/>
                <a:sym typeface="Lato"/>
              </a:rPr>
              <a:t>4</a:t>
            </a:r>
            <a:endParaRPr b="1">
              <a:solidFill>
                <a:schemeClr val="lt1"/>
              </a:solidFill>
              <a:latin typeface="Lato"/>
              <a:ea typeface="Lato"/>
              <a:cs typeface="Lato"/>
              <a:sym typeface="Lato"/>
            </a:endParaRPr>
          </a:p>
          <a:p>
            <a:pPr indent="0" lvl="0" marL="0" rtl="0" algn="ctr">
              <a:spcBef>
                <a:spcPts val="0"/>
              </a:spcBef>
              <a:spcAft>
                <a:spcPts val="0"/>
              </a:spcAft>
              <a:buNone/>
            </a:pPr>
            <a:r>
              <a:t/>
            </a:r>
            <a:endParaRPr b="1">
              <a:solidFill>
                <a:schemeClr val="lt1"/>
              </a:solidFill>
              <a:latin typeface="Lato"/>
              <a:ea typeface="Lato"/>
              <a:cs typeface="Lato"/>
              <a:sym typeface="Lato"/>
            </a:endParaRPr>
          </a:p>
          <a:p>
            <a:pPr indent="0" lvl="0" marL="0" rtl="0" algn="ctr">
              <a:spcBef>
                <a:spcPts val="0"/>
              </a:spcBef>
              <a:spcAft>
                <a:spcPts val="0"/>
              </a:spcAft>
              <a:buNone/>
            </a:pPr>
            <a:r>
              <a:rPr lang="en">
                <a:solidFill>
                  <a:schemeClr val="lt1"/>
                </a:solidFill>
                <a:latin typeface="Lato"/>
                <a:ea typeface="Lato"/>
                <a:cs typeface="Lato"/>
                <a:sym typeface="Lato"/>
              </a:rPr>
              <a:t>Total Annual Employer Premium Savings: </a:t>
            </a:r>
            <a:endParaRPr>
              <a:solidFill>
                <a:schemeClr val="lt1"/>
              </a:solidFill>
              <a:latin typeface="Lato"/>
              <a:ea typeface="Lato"/>
              <a:cs typeface="Lato"/>
              <a:sym typeface="Lato"/>
            </a:endParaRPr>
          </a:p>
          <a:p>
            <a:pPr indent="0" lvl="0" marL="0" rtl="0" algn="ctr">
              <a:spcBef>
                <a:spcPts val="0"/>
              </a:spcBef>
              <a:spcAft>
                <a:spcPts val="0"/>
              </a:spcAft>
              <a:buNone/>
            </a:pPr>
            <a:r>
              <a:rPr b="1" lang="en">
                <a:solidFill>
                  <a:schemeClr val="lt1"/>
                </a:solidFill>
                <a:latin typeface="Lato"/>
                <a:ea typeface="Lato"/>
                <a:cs typeface="Lato"/>
                <a:sym typeface="Lato"/>
              </a:rPr>
              <a:t>$26,649</a:t>
            </a:r>
            <a:endParaRPr b="1">
              <a:solidFill>
                <a:schemeClr val="lt1"/>
              </a:solidFill>
              <a:latin typeface="Lato"/>
              <a:ea typeface="Lato"/>
              <a:cs typeface="Lato"/>
              <a:sym typeface="Lato"/>
            </a:endParaRPr>
          </a:p>
        </p:txBody>
      </p:sp>
      <p:sp>
        <p:nvSpPr>
          <p:cNvPr id="320" name="Google Shape;320;p27"/>
          <p:cNvSpPr txBox="1"/>
          <p:nvPr/>
        </p:nvSpPr>
        <p:spPr>
          <a:xfrm>
            <a:off x="252150" y="4373775"/>
            <a:ext cx="8639700" cy="24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rgbClr val="4B2463"/>
                </a:solidFill>
                <a:latin typeface="Lato"/>
                <a:ea typeface="Lato"/>
                <a:cs typeface="Lato"/>
                <a:sym typeface="Lato"/>
              </a:rPr>
              <a:t>*</a:t>
            </a:r>
            <a:r>
              <a:rPr i="1" lang="en" sz="1100">
                <a:solidFill>
                  <a:srgbClr val="4B2463"/>
                </a:solidFill>
                <a:latin typeface="Lato"/>
                <a:ea typeface="Lato"/>
                <a:cs typeface="Lato"/>
                <a:sym typeface="Lato"/>
              </a:rPr>
              <a:t>Savings are based on employer premium averages and do not account for claims </a:t>
            </a:r>
            <a:endParaRPr i="1" sz="1100">
              <a:solidFill>
                <a:srgbClr val="4B2463"/>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8"/>
          <p:cNvSpPr/>
          <p:nvPr/>
        </p:nvSpPr>
        <p:spPr>
          <a:xfrm rot="10800000">
            <a:off x="0" y="892625"/>
            <a:ext cx="9144000" cy="3533400"/>
          </a:xfrm>
          <a:prstGeom prst="rect">
            <a:avLst/>
          </a:prstGeom>
          <a:gradFill>
            <a:gsLst>
              <a:gs pos="0">
                <a:srgbClr val="45295C"/>
              </a:gs>
              <a:gs pos="30000">
                <a:srgbClr val="45295C"/>
              </a:gs>
              <a:gs pos="100000">
                <a:srgbClr val="7123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8"/>
          <p:cNvSpPr txBox="1"/>
          <p:nvPr/>
        </p:nvSpPr>
        <p:spPr>
          <a:xfrm>
            <a:off x="100850" y="225375"/>
            <a:ext cx="7685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45295C"/>
                </a:solidFill>
                <a:latin typeface="Lato Black"/>
                <a:ea typeface="Lato Black"/>
                <a:cs typeface="Lato Black"/>
                <a:sym typeface="Lato Black"/>
              </a:rPr>
              <a:t>Next Steps &amp; Questions </a:t>
            </a:r>
            <a:endParaRPr sz="3000">
              <a:solidFill>
                <a:srgbClr val="45295C"/>
              </a:solidFill>
              <a:latin typeface="Lato Black"/>
              <a:ea typeface="Lato Black"/>
              <a:cs typeface="Lato Black"/>
              <a:sym typeface="Lato Black"/>
            </a:endParaRPr>
          </a:p>
        </p:txBody>
      </p:sp>
      <p:pic>
        <p:nvPicPr>
          <p:cNvPr id="327" name="Google Shape;327;p28"/>
          <p:cNvPicPr preferRelativeResize="0"/>
          <p:nvPr/>
        </p:nvPicPr>
        <p:blipFill rotWithShape="1">
          <a:blip r:embed="rId3">
            <a:alphaModFix/>
          </a:blip>
          <a:srcRect b="0" l="0" r="0" t="0"/>
          <a:stretch/>
        </p:blipFill>
        <p:spPr>
          <a:xfrm>
            <a:off x="125550" y="4623800"/>
            <a:ext cx="1492925" cy="416825"/>
          </a:xfrm>
          <a:prstGeom prst="rect">
            <a:avLst/>
          </a:prstGeom>
          <a:noFill/>
          <a:ln>
            <a:noFill/>
          </a:ln>
        </p:spPr>
      </p:pic>
      <p:sp>
        <p:nvSpPr>
          <p:cNvPr id="328" name="Google Shape;328;p28"/>
          <p:cNvSpPr txBox="1"/>
          <p:nvPr/>
        </p:nvSpPr>
        <p:spPr>
          <a:xfrm>
            <a:off x="100850" y="1006700"/>
            <a:ext cx="5079300" cy="3124500"/>
          </a:xfrm>
          <a:prstGeom prst="rect">
            <a:avLst/>
          </a:prstGeom>
          <a:noFill/>
          <a:ln>
            <a:noFill/>
          </a:ln>
        </p:spPr>
        <p:txBody>
          <a:bodyPr anchorCtr="0" anchor="t" bIns="91425" lIns="91425" spcFirstLastPara="1" rIns="91425" wrap="square" tIns="91425">
            <a:spAutoFit/>
          </a:bodyPr>
          <a:lstStyle/>
          <a:p>
            <a:pPr indent="-330200" lvl="0" marL="914400" rtl="0" algn="l">
              <a:spcBef>
                <a:spcPts val="0"/>
              </a:spcBef>
              <a:spcAft>
                <a:spcPts val="0"/>
              </a:spcAft>
              <a:buClr>
                <a:schemeClr val="lt1"/>
              </a:buClr>
              <a:buSzPts val="1600"/>
              <a:buFont typeface="Lato"/>
              <a:buAutoNum type="arabicPeriod"/>
            </a:pPr>
            <a:r>
              <a:rPr b="1" lang="en" sz="1600">
                <a:solidFill>
                  <a:schemeClr val="lt1"/>
                </a:solidFill>
                <a:latin typeface="Lato"/>
                <a:ea typeface="Lato"/>
                <a:cs typeface="Lato"/>
                <a:sym typeface="Lato"/>
              </a:rPr>
              <a:t>Select your Subscription</a:t>
            </a:r>
            <a:endParaRPr b="1" sz="1600">
              <a:solidFill>
                <a:schemeClr val="lt1"/>
              </a:solidFill>
              <a:latin typeface="Lato"/>
              <a:ea typeface="Lato"/>
              <a:cs typeface="Lato"/>
              <a:sym typeface="Lato"/>
            </a:endParaRPr>
          </a:p>
          <a:p>
            <a:pPr indent="0" lvl="0" marL="457200" rtl="0" algn="l">
              <a:spcBef>
                <a:spcPts val="0"/>
              </a:spcBef>
              <a:spcAft>
                <a:spcPts val="0"/>
              </a:spcAft>
              <a:buNone/>
            </a:pPr>
            <a:r>
              <a:t/>
            </a:r>
            <a:endParaRPr b="1" sz="1600">
              <a:solidFill>
                <a:schemeClr val="lt1"/>
              </a:solidFill>
              <a:latin typeface="Lato"/>
              <a:ea typeface="Lato"/>
              <a:cs typeface="Lato"/>
              <a:sym typeface="Lato"/>
            </a:endParaRPr>
          </a:p>
          <a:p>
            <a:pPr indent="-330200" lvl="0" marL="914400" rtl="0" algn="l">
              <a:spcBef>
                <a:spcPts val="0"/>
              </a:spcBef>
              <a:spcAft>
                <a:spcPts val="0"/>
              </a:spcAft>
              <a:buClr>
                <a:schemeClr val="lt1"/>
              </a:buClr>
              <a:buSzPts val="1600"/>
              <a:buFont typeface="Lato"/>
              <a:buAutoNum type="arabicPeriod"/>
            </a:pPr>
            <a:r>
              <a:rPr b="1" lang="en" sz="1600">
                <a:solidFill>
                  <a:schemeClr val="lt1"/>
                </a:solidFill>
                <a:latin typeface="Lato"/>
                <a:ea typeface="Lato"/>
                <a:cs typeface="Lato"/>
                <a:sym typeface="Lato"/>
              </a:rPr>
              <a:t>Sign &amp; Return Service Application</a:t>
            </a:r>
            <a:endParaRPr b="1" sz="1600">
              <a:solidFill>
                <a:schemeClr val="lt1"/>
              </a:solidFill>
              <a:latin typeface="Lato"/>
              <a:ea typeface="Lato"/>
              <a:cs typeface="Lato"/>
              <a:sym typeface="Lato"/>
            </a:endParaRPr>
          </a:p>
          <a:p>
            <a:pPr indent="0" lvl="0" marL="457200" rtl="0" algn="l">
              <a:spcBef>
                <a:spcPts val="0"/>
              </a:spcBef>
              <a:spcAft>
                <a:spcPts val="0"/>
              </a:spcAft>
              <a:buNone/>
            </a:pPr>
            <a:r>
              <a:t/>
            </a:r>
            <a:endParaRPr b="1" sz="1600">
              <a:solidFill>
                <a:schemeClr val="lt1"/>
              </a:solidFill>
              <a:latin typeface="Lato"/>
              <a:ea typeface="Lato"/>
              <a:cs typeface="Lato"/>
              <a:sym typeface="Lato"/>
            </a:endParaRPr>
          </a:p>
          <a:p>
            <a:pPr indent="-330200" lvl="0" marL="914400" rtl="0" algn="l">
              <a:spcBef>
                <a:spcPts val="0"/>
              </a:spcBef>
              <a:spcAft>
                <a:spcPts val="0"/>
              </a:spcAft>
              <a:buClr>
                <a:schemeClr val="lt1"/>
              </a:buClr>
              <a:buSzPts val="1600"/>
              <a:buFont typeface="Lato"/>
              <a:buAutoNum type="arabicPeriod"/>
            </a:pPr>
            <a:r>
              <a:rPr b="1" lang="en" sz="1600">
                <a:solidFill>
                  <a:schemeClr val="lt1"/>
                </a:solidFill>
                <a:latin typeface="Lato"/>
                <a:ea typeface="Lato"/>
                <a:cs typeface="Lato"/>
                <a:sym typeface="Lato"/>
              </a:rPr>
              <a:t>Complete Onboarding Profile</a:t>
            </a:r>
            <a:endParaRPr b="1" sz="1600">
              <a:solidFill>
                <a:schemeClr val="lt1"/>
              </a:solidFill>
              <a:latin typeface="Lato"/>
              <a:ea typeface="Lato"/>
              <a:cs typeface="Lato"/>
              <a:sym typeface="Lato"/>
            </a:endParaRPr>
          </a:p>
          <a:p>
            <a:pPr indent="0" lvl="0" marL="457200" rtl="0" algn="l">
              <a:spcBef>
                <a:spcPts val="0"/>
              </a:spcBef>
              <a:spcAft>
                <a:spcPts val="0"/>
              </a:spcAft>
              <a:buNone/>
            </a:pPr>
            <a:r>
              <a:t/>
            </a:r>
            <a:endParaRPr b="1" sz="1600">
              <a:solidFill>
                <a:schemeClr val="lt1"/>
              </a:solidFill>
              <a:latin typeface="Lato"/>
              <a:ea typeface="Lato"/>
              <a:cs typeface="Lato"/>
              <a:sym typeface="Lato"/>
            </a:endParaRPr>
          </a:p>
          <a:p>
            <a:pPr indent="-330200" lvl="0" marL="914400" rtl="0" algn="l">
              <a:spcBef>
                <a:spcPts val="0"/>
              </a:spcBef>
              <a:spcAft>
                <a:spcPts val="0"/>
              </a:spcAft>
              <a:buClr>
                <a:schemeClr val="lt1"/>
              </a:buClr>
              <a:buSzPts val="1600"/>
              <a:buFont typeface="Lato"/>
              <a:buAutoNum type="arabicPeriod"/>
            </a:pPr>
            <a:r>
              <a:rPr b="1" lang="en" sz="1600">
                <a:solidFill>
                  <a:schemeClr val="lt1"/>
                </a:solidFill>
                <a:latin typeface="Lato"/>
                <a:ea typeface="Lato"/>
                <a:cs typeface="Lato"/>
                <a:sym typeface="Lato"/>
              </a:rPr>
              <a:t>Receive Welcome Email from your SmartConnect Account Manager</a:t>
            </a:r>
            <a:endParaRPr b="1" sz="1600">
              <a:solidFill>
                <a:schemeClr val="lt1"/>
              </a:solidFill>
              <a:latin typeface="Lato"/>
              <a:ea typeface="Lato"/>
              <a:cs typeface="Lato"/>
              <a:sym typeface="Lato"/>
            </a:endParaRPr>
          </a:p>
          <a:p>
            <a:pPr indent="0" lvl="0" marL="457200" rtl="0" algn="l">
              <a:spcBef>
                <a:spcPts val="0"/>
              </a:spcBef>
              <a:spcAft>
                <a:spcPts val="0"/>
              </a:spcAft>
              <a:buNone/>
            </a:pPr>
            <a:r>
              <a:t/>
            </a:r>
            <a:endParaRPr b="1" sz="1600">
              <a:solidFill>
                <a:schemeClr val="lt1"/>
              </a:solidFill>
              <a:latin typeface="Lato"/>
              <a:ea typeface="Lato"/>
              <a:cs typeface="Lato"/>
              <a:sym typeface="Lato"/>
            </a:endParaRPr>
          </a:p>
          <a:p>
            <a:pPr indent="-330200" lvl="0" marL="914400" rtl="0" algn="l">
              <a:spcBef>
                <a:spcPts val="0"/>
              </a:spcBef>
              <a:spcAft>
                <a:spcPts val="0"/>
              </a:spcAft>
              <a:buClr>
                <a:schemeClr val="lt1"/>
              </a:buClr>
              <a:buSzPts val="1600"/>
              <a:buFont typeface="Lato"/>
              <a:buAutoNum type="arabicPeriod"/>
            </a:pPr>
            <a:r>
              <a:rPr b="1" lang="en" sz="1600">
                <a:solidFill>
                  <a:schemeClr val="lt1"/>
                </a:solidFill>
                <a:latin typeface="Lato"/>
                <a:ea typeface="Lato"/>
                <a:cs typeface="Lato"/>
                <a:sym typeface="Lato"/>
              </a:rPr>
              <a:t>Schedule a Solution Walkthrough for your HR team</a:t>
            </a:r>
            <a:endParaRPr b="1" sz="1800">
              <a:solidFill>
                <a:schemeClr val="lt1"/>
              </a:solidFill>
              <a:latin typeface="Lato"/>
              <a:ea typeface="Lato"/>
              <a:cs typeface="Lato"/>
              <a:sym typeface="Lato"/>
            </a:endParaRPr>
          </a:p>
          <a:p>
            <a:pPr indent="0" lvl="0" marL="914400" rtl="0" algn="l">
              <a:spcBef>
                <a:spcPts val="0"/>
              </a:spcBef>
              <a:spcAft>
                <a:spcPts val="0"/>
              </a:spcAft>
              <a:buNone/>
            </a:pPr>
            <a:r>
              <a:t/>
            </a:r>
            <a:endParaRPr sz="1500">
              <a:solidFill>
                <a:schemeClr val="lt1"/>
              </a:solidFill>
              <a:latin typeface="Lato"/>
              <a:ea typeface="Lato"/>
              <a:cs typeface="Lato"/>
              <a:sym typeface="Lato"/>
            </a:endParaRPr>
          </a:p>
        </p:txBody>
      </p:sp>
      <p:grpSp>
        <p:nvGrpSpPr>
          <p:cNvPr id="329" name="Google Shape;329;p28"/>
          <p:cNvGrpSpPr/>
          <p:nvPr/>
        </p:nvGrpSpPr>
        <p:grpSpPr>
          <a:xfrm>
            <a:off x="8151050" y="157625"/>
            <a:ext cx="839400" cy="271200"/>
            <a:chOff x="8159525" y="110150"/>
            <a:chExt cx="839400" cy="271200"/>
          </a:xfrm>
        </p:grpSpPr>
        <p:sp>
          <p:nvSpPr>
            <p:cNvPr id="330" name="Google Shape;330;p28"/>
            <p:cNvSpPr/>
            <p:nvPr/>
          </p:nvSpPr>
          <p:spPr>
            <a:xfrm>
              <a:off x="8727725" y="110150"/>
              <a:ext cx="271200" cy="2712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8"/>
            <p:cNvSpPr/>
            <p:nvPr/>
          </p:nvSpPr>
          <p:spPr>
            <a:xfrm>
              <a:off x="8414075" y="135500"/>
              <a:ext cx="220500" cy="2205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8"/>
            <p:cNvSpPr/>
            <p:nvPr/>
          </p:nvSpPr>
          <p:spPr>
            <a:xfrm>
              <a:off x="8159525" y="165050"/>
              <a:ext cx="161400" cy="1614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33" name="Google Shape;333;p28"/>
          <p:cNvCxnSpPr/>
          <p:nvPr/>
        </p:nvCxnSpPr>
        <p:spPr>
          <a:xfrm>
            <a:off x="-3750" y="4434750"/>
            <a:ext cx="9151500" cy="3300"/>
          </a:xfrm>
          <a:prstGeom prst="straightConnector1">
            <a:avLst/>
          </a:prstGeom>
          <a:noFill/>
          <a:ln cap="flat" cmpd="sng" w="19050">
            <a:solidFill>
              <a:srgbClr val="ED5C2E"/>
            </a:solidFill>
            <a:prstDash val="solid"/>
            <a:round/>
            <a:headEnd len="sm" w="sm" type="none"/>
            <a:tailEnd len="sm" w="sm" type="none"/>
          </a:ln>
        </p:spPr>
      </p:cxnSp>
      <p:cxnSp>
        <p:nvCxnSpPr>
          <p:cNvPr id="334" name="Google Shape;334;p28"/>
          <p:cNvCxnSpPr/>
          <p:nvPr/>
        </p:nvCxnSpPr>
        <p:spPr>
          <a:xfrm>
            <a:off x="-3750" y="880600"/>
            <a:ext cx="9151500" cy="3300"/>
          </a:xfrm>
          <a:prstGeom prst="straightConnector1">
            <a:avLst/>
          </a:prstGeom>
          <a:noFill/>
          <a:ln cap="flat" cmpd="sng" w="19050">
            <a:solidFill>
              <a:srgbClr val="ED5C2E"/>
            </a:solidFill>
            <a:prstDash val="solid"/>
            <a:round/>
            <a:headEnd len="sm" w="sm" type="none"/>
            <a:tailEnd len="sm" w="sm" type="none"/>
          </a:ln>
        </p:spPr>
      </p:cxnSp>
      <p:pic>
        <p:nvPicPr>
          <p:cNvPr id="335" name="Google Shape;335;p28"/>
          <p:cNvPicPr preferRelativeResize="0"/>
          <p:nvPr/>
        </p:nvPicPr>
        <p:blipFill>
          <a:blip r:embed="rId4">
            <a:alphaModFix amt="48000"/>
          </a:blip>
          <a:stretch>
            <a:fillRect/>
          </a:stretch>
        </p:blipFill>
        <p:spPr>
          <a:xfrm>
            <a:off x="7786550" y="3050500"/>
            <a:ext cx="1361200" cy="1375525"/>
          </a:xfrm>
          <a:prstGeom prst="rect">
            <a:avLst/>
          </a:prstGeom>
          <a:noFill/>
          <a:ln>
            <a:noFill/>
          </a:ln>
        </p:spPr>
      </p:pic>
      <p:sp>
        <p:nvSpPr>
          <p:cNvPr id="336" name="Google Shape;336;p28"/>
          <p:cNvSpPr txBox="1"/>
          <p:nvPr/>
        </p:nvSpPr>
        <p:spPr>
          <a:xfrm>
            <a:off x="4648150" y="1111450"/>
            <a:ext cx="37458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800">
              <a:solidFill>
                <a:schemeClr val="lt1"/>
              </a:solidFill>
              <a:latin typeface="Lato"/>
              <a:ea typeface="Lato"/>
              <a:cs typeface="Lato"/>
              <a:sym typeface="Lato"/>
            </a:endParaRPr>
          </a:p>
          <a:p>
            <a:pPr indent="0" lvl="0" marL="0" rtl="0" algn="l">
              <a:spcBef>
                <a:spcPts val="0"/>
              </a:spcBef>
              <a:spcAft>
                <a:spcPts val="0"/>
              </a:spcAft>
              <a:buNone/>
            </a:pPr>
            <a:r>
              <a:t/>
            </a:r>
            <a:endParaRPr sz="1500">
              <a:solidFill>
                <a:schemeClr val="lt1"/>
              </a:solidFill>
              <a:latin typeface="Lato"/>
              <a:ea typeface="Lato"/>
              <a:cs typeface="Lato"/>
              <a:sym typeface="Lato"/>
            </a:endParaRPr>
          </a:p>
        </p:txBody>
      </p:sp>
      <p:pic>
        <p:nvPicPr>
          <p:cNvPr id="337" name="Google Shape;337;p28"/>
          <p:cNvPicPr preferRelativeResize="0"/>
          <p:nvPr/>
        </p:nvPicPr>
        <p:blipFill>
          <a:blip r:embed="rId5">
            <a:alphaModFix/>
          </a:blip>
          <a:stretch>
            <a:fillRect/>
          </a:stretch>
        </p:blipFill>
        <p:spPr>
          <a:xfrm>
            <a:off x="5180150" y="892625"/>
            <a:ext cx="3963850" cy="3533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1" name="Shape 341"/>
        <p:cNvGrpSpPr/>
        <p:nvPr/>
      </p:nvGrpSpPr>
      <p:grpSpPr>
        <a:xfrm>
          <a:off x="0" y="0"/>
          <a:ext cx="0" cy="0"/>
          <a:chOff x="0" y="0"/>
          <a:chExt cx="0" cy="0"/>
        </a:xfrm>
      </p:grpSpPr>
      <p:sp>
        <p:nvSpPr>
          <p:cNvPr id="342" name="Google Shape;342;p29"/>
          <p:cNvSpPr/>
          <p:nvPr/>
        </p:nvSpPr>
        <p:spPr>
          <a:xfrm>
            <a:off x="0" y="4747100"/>
            <a:ext cx="9144000" cy="396300"/>
          </a:xfrm>
          <a:prstGeom prst="rect">
            <a:avLst/>
          </a:prstGeom>
          <a:solidFill>
            <a:srgbClr val="452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343" name="Google Shape;343;p29"/>
          <p:cNvSpPr txBox="1"/>
          <p:nvPr/>
        </p:nvSpPr>
        <p:spPr>
          <a:xfrm>
            <a:off x="180600" y="334300"/>
            <a:ext cx="7813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45295C"/>
                </a:solidFill>
                <a:latin typeface="Lato Black"/>
                <a:ea typeface="Lato Black"/>
                <a:cs typeface="Lato Black"/>
                <a:sym typeface="Lato Black"/>
              </a:rPr>
              <a:t>What People are Saying</a:t>
            </a:r>
            <a:endParaRPr sz="3000">
              <a:solidFill>
                <a:srgbClr val="45295C"/>
              </a:solidFill>
              <a:latin typeface="Lato Black"/>
              <a:ea typeface="Lato Black"/>
              <a:cs typeface="Lato Black"/>
              <a:sym typeface="Lato Black"/>
            </a:endParaRPr>
          </a:p>
        </p:txBody>
      </p:sp>
      <p:cxnSp>
        <p:nvCxnSpPr>
          <p:cNvPr id="344" name="Google Shape;344;p29"/>
          <p:cNvCxnSpPr/>
          <p:nvPr/>
        </p:nvCxnSpPr>
        <p:spPr>
          <a:xfrm>
            <a:off x="233475" y="980800"/>
            <a:ext cx="1369500" cy="0"/>
          </a:xfrm>
          <a:prstGeom prst="straightConnector1">
            <a:avLst/>
          </a:prstGeom>
          <a:noFill/>
          <a:ln cap="flat" cmpd="sng" w="76200">
            <a:solidFill>
              <a:srgbClr val="ED5C2E"/>
            </a:solidFill>
            <a:prstDash val="solid"/>
            <a:round/>
            <a:headEnd len="sm" w="sm" type="none"/>
            <a:tailEnd len="sm" w="sm" type="none"/>
          </a:ln>
        </p:spPr>
      </p:cxnSp>
      <p:grpSp>
        <p:nvGrpSpPr>
          <p:cNvPr id="345" name="Google Shape;345;p29"/>
          <p:cNvGrpSpPr/>
          <p:nvPr/>
        </p:nvGrpSpPr>
        <p:grpSpPr>
          <a:xfrm>
            <a:off x="8151050" y="157625"/>
            <a:ext cx="839400" cy="271200"/>
            <a:chOff x="8159525" y="110150"/>
            <a:chExt cx="839400" cy="271200"/>
          </a:xfrm>
        </p:grpSpPr>
        <p:sp>
          <p:nvSpPr>
            <p:cNvPr id="346" name="Google Shape;346;p29"/>
            <p:cNvSpPr/>
            <p:nvPr/>
          </p:nvSpPr>
          <p:spPr>
            <a:xfrm>
              <a:off x="8727725" y="110150"/>
              <a:ext cx="271200" cy="2712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9"/>
            <p:cNvSpPr/>
            <p:nvPr/>
          </p:nvSpPr>
          <p:spPr>
            <a:xfrm>
              <a:off x="8414075" y="135500"/>
              <a:ext cx="220500" cy="2205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9"/>
            <p:cNvSpPr/>
            <p:nvPr/>
          </p:nvSpPr>
          <p:spPr>
            <a:xfrm>
              <a:off x="8159525" y="165050"/>
              <a:ext cx="161400" cy="1614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49" name="Google Shape;349;p29"/>
          <p:cNvCxnSpPr/>
          <p:nvPr/>
        </p:nvCxnSpPr>
        <p:spPr>
          <a:xfrm>
            <a:off x="-3750" y="4747125"/>
            <a:ext cx="9151500" cy="3300"/>
          </a:xfrm>
          <a:prstGeom prst="straightConnector1">
            <a:avLst/>
          </a:prstGeom>
          <a:noFill/>
          <a:ln cap="flat" cmpd="sng" w="19050">
            <a:solidFill>
              <a:srgbClr val="ED5C2E"/>
            </a:solidFill>
            <a:prstDash val="solid"/>
            <a:round/>
            <a:headEnd len="sm" w="sm" type="none"/>
            <a:tailEnd len="sm" w="sm" type="none"/>
          </a:ln>
        </p:spPr>
      </p:cxnSp>
      <p:pic>
        <p:nvPicPr>
          <p:cNvPr id="350" name="Google Shape;350;p29"/>
          <p:cNvPicPr preferRelativeResize="0"/>
          <p:nvPr/>
        </p:nvPicPr>
        <p:blipFill rotWithShape="1">
          <a:blip r:embed="rId3">
            <a:alphaModFix/>
          </a:blip>
          <a:srcRect b="0" l="0" r="0" t="0"/>
          <a:stretch/>
        </p:blipFill>
        <p:spPr>
          <a:xfrm>
            <a:off x="104925" y="4791925"/>
            <a:ext cx="1098325" cy="306650"/>
          </a:xfrm>
          <a:prstGeom prst="rect">
            <a:avLst/>
          </a:prstGeom>
          <a:noFill/>
          <a:ln>
            <a:noFill/>
          </a:ln>
        </p:spPr>
      </p:pic>
      <p:sp>
        <p:nvSpPr>
          <p:cNvPr id="351" name="Google Shape;351;p29"/>
          <p:cNvSpPr/>
          <p:nvPr/>
        </p:nvSpPr>
        <p:spPr>
          <a:xfrm>
            <a:off x="609600" y="1218500"/>
            <a:ext cx="2366700" cy="1354200"/>
          </a:xfrm>
          <a:prstGeom prst="wedgeRoundRectCallout">
            <a:avLst>
              <a:gd fmla="val -20833" name="adj1"/>
              <a:gd fmla="val 62500" name="adj2"/>
              <a:gd fmla="val 0" name="adj3"/>
            </a:avLst>
          </a:prstGeom>
          <a:gradFill>
            <a:gsLst>
              <a:gs pos="0">
                <a:srgbClr val="45295C"/>
              </a:gs>
              <a:gs pos="30000">
                <a:srgbClr val="45295C"/>
              </a:gs>
              <a:gs pos="100000">
                <a:srgbClr val="7123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i="1" lang="en" sz="1300">
                <a:solidFill>
                  <a:schemeClr val="lt1"/>
                </a:solidFill>
                <a:latin typeface="Lato"/>
                <a:ea typeface="Lato"/>
                <a:cs typeface="Lato"/>
                <a:sym typeface="Lato"/>
              </a:rPr>
              <a:t>“I am so pleased that our company gave us the option to use SmartConnect.  I have already had other employees asking me about my experience.”</a:t>
            </a:r>
            <a:endParaRPr i="1" sz="1300">
              <a:solidFill>
                <a:schemeClr val="lt1"/>
              </a:solidFill>
              <a:latin typeface="Lato"/>
              <a:ea typeface="Lato"/>
              <a:cs typeface="Lato"/>
              <a:sym typeface="Lato"/>
            </a:endParaRPr>
          </a:p>
        </p:txBody>
      </p:sp>
      <p:sp>
        <p:nvSpPr>
          <p:cNvPr id="352" name="Google Shape;352;p29"/>
          <p:cNvSpPr/>
          <p:nvPr/>
        </p:nvSpPr>
        <p:spPr>
          <a:xfrm>
            <a:off x="3388650" y="1218488"/>
            <a:ext cx="2366700" cy="1354200"/>
          </a:xfrm>
          <a:prstGeom prst="wedgeRoundRectCallout">
            <a:avLst>
              <a:gd fmla="val -20833" name="adj1"/>
              <a:gd fmla="val 62500" name="adj2"/>
              <a:gd fmla="val 0" name="adj3"/>
            </a:avLst>
          </a:prstGeom>
          <a:gradFill>
            <a:gsLst>
              <a:gs pos="0">
                <a:srgbClr val="45295C"/>
              </a:gs>
              <a:gs pos="30000">
                <a:srgbClr val="45295C"/>
              </a:gs>
              <a:gs pos="100000">
                <a:srgbClr val="7123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i="1" lang="en" sz="1300">
                <a:solidFill>
                  <a:schemeClr val="lt1"/>
                </a:solidFill>
                <a:latin typeface="Lato"/>
                <a:ea typeface="Lato"/>
                <a:cs typeface="Lato"/>
                <a:sym typeface="Lato"/>
              </a:rPr>
              <a:t>“Easy to work with and no extra work for my HR Department.  SmartConnect does it all for you!”</a:t>
            </a:r>
            <a:endParaRPr i="1" sz="1300">
              <a:solidFill>
                <a:schemeClr val="lt1"/>
              </a:solidFill>
              <a:latin typeface="Lato"/>
              <a:ea typeface="Lato"/>
              <a:cs typeface="Lato"/>
              <a:sym typeface="Lato"/>
            </a:endParaRPr>
          </a:p>
        </p:txBody>
      </p:sp>
      <p:sp>
        <p:nvSpPr>
          <p:cNvPr id="353" name="Google Shape;353;p29"/>
          <p:cNvSpPr/>
          <p:nvPr/>
        </p:nvSpPr>
        <p:spPr>
          <a:xfrm>
            <a:off x="6167700" y="1218500"/>
            <a:ext cx="2366700" cy="1354200"/>
          </a:xfrm>
          <a:prstGeom prst="wedgeRoundRectCallout">
            <a:avLst>
              <a:gd fmla="val -20833" name="adj1"/>
              <a:gd fmla="val 62500" name="adj2"/>
              <a:gd fmla="val 0" name="adj3"/>
            </a:avLst>
          </a:prstGeom>
          <a:gradFill>
            <a:gsLst>
              <a:gs pos="0">
                <a:srgbClr val="45295C"/>
              </a:gs>
              <a:gs pos="30000">
                <a:srgbClr val="45295C"/>
              </a:gs>
              <a:gs pos="100000">
                <a:srgbClr val="7123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i="1" lang="en" sz="1300">
                <a:solidFill>
                  <a:schemeClr val="lt1"/>
                </a:solidFill>
                <a:latin typeface="Lato"/>
                <a:ea typeface="Lato"/>
                <a:cs typeface="Lato"/>
                <a:sym typeface="Lato"/>
              </a:rPr>
              <a:t>“I love that I have a resource that our employees who are nearing retirement can turn to.”</a:t>
            </a:r>
            <a:endParaRPr i="1" sz="1300">
              <a:solidFill>
                <a:schemeClr val="lt1"/>
              </a:solidFill>
              <a:latin typeface="Lato"/>
              <a:ea typeface="Lato"/>
              <a:cs typeface="Lato"/>
              <a:sym typeface="Lato"/>
            </a:endParaRPr>
          </a:p>
        </p:txBody>
      </p:sp>
      <p:sp>
        <p:nvSpPr>
          <p:cNvPr id="354" name="Google Shape;354;p29"/>
          <p:cNvSpPr/>
          <p:nvPr/>
        </p:nvSpPr>
        <p:spPr>
          <a:xfrm>
            <a:off x="609600" y="3115800"/>
            <a:ext cx="2366700" cy="1354200"/>
          </a:xfrm>
          <a:prstGeom prst="wedgeRoundRectCallout">
            <a:avLst>
              <a:gd fmla="val -20833" name="adj1"/>
              <a:gd fmla="val 62500" name="adj2"/>
              <a:gd fmla="val 0" name="adj3"/>
            </a:avLst>
          </a:prstGeom>
          <a:gradFill>
            <a:gsLst>
              <a:gs pos="0">
                <a:srgbClr val="45295C"/>
              </a:gs>
              <a:gs pos="30000">
                <a:srgbClr val="45295C"/>
              </a:gs>
              <a:gs pos="100000">
                <a:srgbClr val="7123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i="1" lang="en" sz="1300">
                <a:solidFill>
                  <a:schemeClr val="lt1"/>
                </a:solidFill>
                <a:latin typeface="Lato"/>
                <a:ea typeface="Lato"/>
                <a:cs typeface="Lato"/>
                <a:sym typeface="Lato"/>
              </a:rPr>
              <a:t>“Our agent was superb!  We found her to be knowledgeable, patient and an absolute pleasure to work with.  She is absolutely terrific.”</a:t>
            </a:r>
            <a:endParaRPr i="1">
              <a:solidFill>
                <a:schemeClr val="lt1"/>
              </a:solidFill>
            </a:endParaRPr>
          </a:p>
        </p:txBody>
      </p:sp>
      <p:sp>
        <p:nvSpPr>
          <p:cNvPr id="355" name="Google Shape;355;p29"/>
          <p:cNvSpPr/>
          <p:nvPr/>
        </p:nvSpPr>
        <p:spPr>
          <a:xfrm>
            <a:off x="3388650" y="3115800"/>
            <a:ext cx="2366700" cy="1354200"/>
          </a:xfrm>
          <a:prstGeom prst="wedgeRoundRectCallout">
            <a:avLst>
              <a:gd fmla="val -20833" name="adj1"/>
              <a:gd fmla="val 62500" name="adj2"/>
              <a:gd fmla="val 0" name="adj3"/>
            </a:avLst>
          </a:prstGeom>
          <a:gradFill>
            <a:gsLst>
              <a:gs pos="0">
                <a:srgbClr val="45295C"/>
              </a:gs>
              <a:gs pos="30000">
                <a:srgbClr val="45295C"/>
              </a:gs>
              <a:gs pos="100000">
                <a:srgbClr val="7123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i="1" lang="en" sz="1100">
                <a:solidFill>
                  <a:schemeClr val="lt1"/>
                </a:solidFill>
                <a:latin typeface="Lato"/>
                <a:ea typeface="Lato"/>
                <a:cs typeface="Lato"/>
                <a:sym typeface="Lato"/>
              </a:rPr>
              <a:t>“I absolutely adore the employees at SmartConnect, and the company as a whole.  Medicare is so frightening to most people and there are so many ‘untruths’ out there that I find employees are thrilled that we have a company that I trust.”</a:t>
            </a:r>
            <a:endParaRPr i="1" sz="1200">
              <a:solidFill>
                <a:schemeClr val="lt1"/>
              </a:solidFill>
            </a:endParaRPr>
          </a:p>
        </p:txBody>
      </p:sp>
      <p:sp>
        <p:nvSpPr>
          <p:cNvPr id="356" name="Google Shape;356;p29"/>
          <p:cNvSpPr/>
          <p:nvPr/>
        </p:nvSpPr>
        <p:spPr>
          <a:xfrm>
            <a:off x="6167700" y="3115800"/>
            <a:ext cx="2366700" cy="1354200"/>
          </a:xfrm>
          <a:prstGeom prst="wedgeRoundRectCallout">
            <a:avLst>
              <a:gd fmla="val -20833" name="adj1"/>
              <a:gd fmla="val 62500" name="adj2"/>
              <a:gd fmla="val 0" name="adj3"/>
            </a:avLst>
          </a:prstGeom>
          <a:gradFill>
            <a:gsLst>
              <a:gs pos="0">
                <a:srgbClr val="45295C"/>
              </a:gs>
              <a:gs pos="30000">
                <a:srgbClr val="45295C"/>
              </a:gs>
              <a:gs pos="100000">
                <a:srgbClr val="7123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300">
                <a:solidFill>
                  <a:schemeClr val="lt1"/>
                </a:solidFill>
                <a:latin typeface="Lato"/>
                <a:ea typeface="Lato"/>
                <a:cs typeface="Lato"/>
                <a:sym typeface="Lato"/>
              </a:rPr>
              <a:t>“Our agent was superb!  We found her to be knowledgeable, patient and an absolute pleasure to work with.  She is absolutely terrific.”</a:t>
            </a:r>
            <a:endParaRPr i="1">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0"/>
          <p:cNvSpPr txBox="1"/>
          <p:nvPr/>
        </p:nvSpPr>
        <p:spPr>
          <a:xfrm>
            <a:off x="227125" y="1604975"/>
            <a:ext cx="84162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4400">
                <a:solidFill>
                  <a:srgbClr val="4B2463"/>
                </a:solidFill>
                <a:latin typeface="Lato"/>
                <a:ea typeface="Lato"/>
                <a:cs typeface="Lato"/>
                <a:sym typeface="Lato"/>
              </a:rPr>
              <a:t>SmartConnect Partners</a:t>
            </a:r>
            <a:endParaRPr b="1" sz="4400">
              <a:solidFill>
                <a:srgbClr val="4B2463"/>
              </a:solidFill>
              <a:latin typeface="Lato"/>
              <a:ea typeface="Lato"/>
              <a:cs typeface="Lato"/>
              <a:sym typeface="Lato"/>
            </a:endParaRPr>
          </a:p>
        </p:txBody>
      </p:sp>
      <p:sp>
        <p:nvSpPr>
          <p:cNvPr id="362" name="Google Shape;362;p30"/>
          <p:cNvSpPr/>
          <p:nvPr/>
        </p:nvSpPr>
        <p:spPr>
          <a:xfrm>
            <a:off x="0" y="2763275"/>
            <a:ext cx="9144000" cy="2380200"/>
          </a:xfrm>
          <a:prstGeom prst="rect">
            <a:avLst/>
          </a:prstGeom>
          <a:solidFill>
            <a:srgbClr val="4B24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cxnSp>
        <p:nvCxnSpPr>
          <p:cNvPr id="363" name="Google Shape;363;p30"/>
          <p:cNvCxnSpPr/>
          <p:nvPr/>
        </p:nvCxnSpPr>
        <p:spPr>
          <a:xfrm>
            <a:off x="-3750" y="2763275"/>
            <a:ext cx="9151500" cy="3300"/>
          </a:xfrm>
          <a:prstGeom prst="straightConnector1">
            <a:avLst/>
          </a:prstGeom>
          <a:noFill/>
          <a:ln cap="flat" cmpd="sng" w="19050">
            <a:solidFill>
              <a:srgbClr val="ED5C2E"/>
            </a:solidFill>
            <a:prstDash val="solid"/>
            <a:round/>
            <a:headEnd len="sm" w="sm" type="none"/>
            <a:tailEnd len="sm" w="sm" type="none"/>
          </a:ln>
        </p:spPr>
      </p:cxnSp>
      <p:pic>
        <p:nvPicPr>
          <p:cNvPr id="364" name="Google Shape;364;p30"/>
          <p:cNvPicPr preferRelativeResize="0"/>
          <p:nvPr/>
        </p:nvPicPr>
        <p:blipFill>
          <a:blip r:embed="rId3">
            <a:alphaModFix/>
          </a:blip>
          <a:stretch>
            <a:fillRect/>
          </a:stretch>
        </p:blipFill>
        <p:spPr>
          <a:xfrm>
            <a:off x="0" y="-34497"/>
            <a:ext cx="9144003" cy="1192122"/>
          </a:xfrm>
          <a:prstGeom prst="rect">
            <a:avLst/>
          </a:prstGeom>
          <a:noFill/>
          <a:ln>
            <a:noFill/>
          </a:ln>
        </p:spPr>
      </p:pic>
      <p:pic>
        <p:nvPicPr>
          <p:cNvPr id="365" name="Google Shape;365;p30"/>
          <p:cNvPicPr preferRelativeResize="0"/>
          <p:nvPr/>
        </p:nvPicPr>
        <p:blipFill>
          <a:blip r:embed="rId4">
            <a:alphaModFix/>
          </a:blip>
          <a:stretch>
            <a:fillRect/>
          </a:stretch>
        </p:blipFill>
        <p:spPr>
          <a:xfrm>
            <a:off x="377700" y="4100464"/>
            <a:ext cx="889425" cy="889362"/>
          </a:xfrm>
          <a:prstGeom prst="rect">
            <a:avLst/>
          </a:prstGeom>
          <a:noFill/>
          <a:ln>
            <a:noFill/>
          </a:ln>
        </p:spPr>
      </p:pic>
      <p:pic>
        <p:nvPicPr>
          <p:cNvPr id="366" name="Google Shape;366;p30"/>
          <p:cNvPicPr preferRelativeResize="0"/>
          <p:nvPr/>
        </p:nvPicPr>
        <p:blipFill>
          <a:blip r:embed="rId5">
            <a:alphaModFix/>
          </a:blip>
          <a:stretch>
            <a:fillRect/>
          </a:stretch>
        </p:blipFill>
        <p:spPr>
          <a:xfrm>
            <a:off x="70158" y="3179987"/>
            <a:ext cx="2152802" cy="507100"/>
          </a:xfrm>
          <a:prstGeom prst="rect">
            <a:avLst/>
          </a:prstGeom>
          <a:noFill/>
          <a:ln>
            <a:noFill/>
          </a:ln>
        </p:spPr>
      </p:pic>
      <p:pic>
        <p:nvPicPr>
          <p:cNvPr id="367" name="Google Shape;367;p30"/>
          <p:cNvPicPr preferRelativeResize="0"/>
          <p:nvPr/>
        </p:nvPicPr>
        <p:blipFill>
          <a:blip r:embed="rId6">
            <a:alphaModFix/>
          </a:blip>
          <a:stretch>
            <a:fillRect/>
          </a:stretch>
        </p:blipFill>
        <p:spPr>
          <a:xfrm>
            <a:off x="2222948" y="3110372"/>
            <a:ext cx="1156500" cy="946001"/>
          </a:xfrm>
          <a:prstGeom prst="rect">
            <a:avLst/>
          </a:prstGeom>
          <a:noFill/>
          <a:ln>
            <a:noFill/>
          </a:ln>
        </p:spPr>
      </p:pic>
      <p:pic>
        <p:nvPicPr>
          <p:cNvPr id="368" name="Google Shape;368;p30"/>
          <p:cNvPicPr preferRelativeResize="0"/>
          <p:nvPr/>
        </p:nvPicPr>
        <p:blipFill>
          <a:blip r:embed="rId7">
            <a:alphaModFix/>
          </a:blip>
          <a:stretch>
            <a:fillRect/>
          </a:stretch>
        </p:blipFill>
        <p:spPr>
          <a:xfrm>
            <a:off x="1651637" y="4400175"/>
            <a:ext cx="1792125" cy="259249"/>
          </a:xfrm>
          <a:prstGeom prst="rect">
            <a:avLst/>
          </a:prstGeom>
          <a:noFill/>
          <a:ln>
            <a:noFill/>
          </a:ln>
        </p:spPr>
      </p:pic>
      <p:pic>
        <p:nvPicPr>
          <p:cNvPr id="369" name="Google Shape;369;p30"/>
          <p:cNvPicPr preferRelativeResize="0"/>
          <p:nvPr/>
        </p:nvPicPr>
        <p:blipFill>
          <a:blip r:embed="rId8">
            <a:alphaModFix/>
          </a:blip>
          <a:stretch>
            <a:fillRect/>
          </a:stretch>
        </p:blipFill>
        <p:spPr>
          <a:xfrm>
            <a:off x="7658485" y="3065838"/>
            <a:ext cx="1362390" cy="889349"/>
          </a:xfrm>
          <a:prstGeom prst="rect">
            <a:avLst/>
          </a:prstGeom>
          <a:noFill/>
          <a:ln>
            <a:noFill/>
          </a:ln>
        </p:spPr>
      </p:pic>
      <p:pic>
        <p:nvPicPr>
          <p:cNvPr id="370" name="Google Shape;370;p30"/>
          <p:cNvPicPr preferRelativeResize="0"/>
          <p:nvPr/>
        </p:nvPicPr>
        <p:blipFill>
          <a:blip r:embed="rId9">
            <a:alphaModFix/>
          </a:blip>
          <a:stretch>
            <a:fillRect/>
          </a:stretch>
        </p:blipFill>
        <p:spPr>
          <a:xfrm>
            <a:off x="4020050" y="4307563"/>
            <a:ext cx="2054149" cy="400847"/>
          </a:xfrm>
          <a:prstGeom prst="rect">
            <a:avLst/>
          </a:prstGeom>
          <a:noFill/>
          <a:ln>
            <a:noFill/>
          </a:ln>
        </p:spPr>
      </p:pic>
      <p:pic>
        <p:nvPicPr>
          <p:cNvPr id="371" name="Google Shape;371;p30"/>
          <p:cNvPicPr preferRelativeResize="0"/>
          <p:nvPr/>
        </p:nvPicPr>
        <p:blipFill>
          <a:blip r:embed="rId10">
            <a:alphaModFix/>
          </a:blip>
          <a:stretch>
            <a:fillRect/>
          </a:stretch>
        </p:blipFill>
        <p:spPr>
          <a:xfrm>
            <a:off x="5312951" y="3165056"/>
            <a:ext cx="2054150" cy="690894"/>
          </a:xfrm>
          <a:prstGeom prst="rect">
            <a:avLst/>
          </a:prstGeom>
          <a:noFill/>
          <a:ln>
            <a:noFill/>
          </a:ln>
        </p:spPr>
      </p:pic>
      <p:pic>
        <p:nvPicPr>
          <p:cNvPr id="372" name="Google Shape;372;p30"/>
          <p:cNvPicPr preferRelativeResize="0"/>
          <p:nvPr/>
        </p:nvPicPr>
        <p:blipFill>
          <a:blip r:embed="rId11">
            <a:alphaModFix/>
          </a:blip>
          <a:stretch>
            <a:fillRect/>
          </a:stretch>
        </p:blipFill>
        <p:spPr>
          <a:xfrm>
            <a:off x="3379462" y="3345863"/>
            <a:ext cx="1736475" cy="382425"/>
          </a:xfrm>
          <a:prstGeom prst="rect">
            <a:avLst/>
          </a:prstGeom>
          <a:noFill/>
          <a:ln>
            <a:noFill/>
          </a:ln>
        </p:spPr>
      </p:pic>
      <p:pic>
        <p:nvPicPr>
          <p:cNvPr id="373" name="Google Shape;373;p30"/>
          <p:cNvPicPr preferRelativeResize="0"/>
          <p:nvPr/>
        </p:nvPicPr>
        <p:blipFill>
          <a:blip r:embed="rId12">
            <a:alphaModFix/>
          </a:blip>
          <a:stretch>
            <a:fillRect/>
          </a:stretch>
        </p:blipFill>
        <p:spPr>
          <a:xfrm>
            <a:off x="6650500" y="4254438"/>
            <a:ext cx="2084899" cy="507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p17"/>
          <p:cNvSpPr/>
          <p:nvPr/>
        </p:nvSpPr>
        <p:spPr>
          <a:xfrm>
            <a:off x="2839875" y="7475"/>
            <a:ext cx="6303900" cy="4732200"/>
          </a:xfrm>
          <a:prstGeom prst="rect">
            <a:avLst/>
          </a:prstGeom>
          <a:gradFill>
            <a:gsLst>
              <a:gs pos="0">
                <a:srgbClr val="45295C"/>
              </a:gs>
              <a:gs pos="30000">
                <a:srgbClr val="45295C"/>
              </a:gs>
              <a:gs pos="100000">
                <a:srgbClr val="712368"/>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solidFill>
                <a:schemeClr val="lt1"/>
              </a:solidFill>
              <a:latin typeface="Lato"/>
              <a:ea typeface="Lato"/>
              <a:cs typeface="Lato"/>
              <a:sym typeface="Lato"/>
            </a:endParaRPr>
          </a:p>
          <a:p>
            <a:pPr indent="0" lvl="0" marL="457200" rtl="0" algn="l">
              <a:lnSpc>
                <a:spcPct val="150000"/>
              </a:lnSpc>
              <a:spcBef>
                <a:spcPts val="0"/>
              </a:spcBef>
              <a:spcAft>
                <a:spcPts val="0"/>
              </a:spcAft>
              <a:buNone/>
            </a:pPr>
            <a:r>
              <a:t/>
            </a:r>
            <a:endParaRPr b="1" sz="1500">
              <a:solidFill>
                <a:schemeClr val="dk1"/>
              </a:solidFill>
              <a:latin typeface="Lato"/>
              <a:ea typeface="Lato"/>
              <a:cs typeface="Lato"/>
              <a:sym typeface="Lato"/>
            </a:endParaRPr>
          </a:p>
          <a:p>
            <a:pPr indent="0" lvl="0" marL="0" rtl="0" algn="ctr">
              <a:spcBef>
                <a:spcPts val="0"/>
              </a:spcBef>
              <a:spcAft>
                <a:spcPts val="0"/>
              </a:spcAft>
              <a:buNone/>
            </a:pPr>
            <a:r>
              <a:t/>
            </a:r>
            <a:endParaRPr b="1" sz="1800">
              <a:solidFill>
                <a:schemeClr val="lt1"/>
              </a:solidFill>
              <a:latin typeface="Lato"/>
              <a:ea typeface="Lato"/>
              <a:cs typeface="Lato"/>
              <a:sym typeface="Lato"/>
            </a:endParaRPr>
          </a:p>
        </p:txBody>
      </p:sp>
      <p:sp>
        <p:nvSpPr>
          <p:cNvPr id="96" name="Google Shape;96;p17"/>
          <p:cNvSpPr/>
          <p:nvPr/>
        </p:nvSpPr>
        <p:spPr>
          <a:xfrm>
            <a:off x="0" y="4747100"/>
            <a:ext cx="9144000" cy="396300"/>
          </a:xfrm>
          <a:prstGeom prst="rect">
            <a:avLst/>
          </a:prstGeom>
          <a:solidFill>
            <a:srgbClr val="452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97" name="Google Shape;97;p17"/>
          <p:cNvSpPr txBox="1"/>
          <p:nvPr/>
        </p:nvSpPr>
        <p:spPr>
          <a:xfrm>
            <a:off x="244000" y="294225"/>
            <a:ext cx="2481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rgbClr val="45295C"/>
                </a:solidFill>
                <a:latin typeface="Lato Black"/>
                <a:ea typeface="Lato Black"/>
                <a:cs typeface="Lato Black"/>
                <a:sym typeface="Lato Black"/>
              </a:rPr>
              <a:t>Agenda</a:t>
            </a:r>
            <a:endParaRPr sz="2600">
              <a:solidFill>
                <a:srgbClr val="45295C"/>
              </a:solidFill>
              <a:latin typeface="Lato Black"/>
              <a:ea typeface="Lato Black"/>
              <a:cs typeface="Lato Black"/>
              <a:sym typeface="Lato Black"/>
            </a:endParaRPr>
          </a:p>
        </p:txBody>
      </p:sp>
      <p:cxnSp>
        <p:nvCxnSpPr>
          <p:cNvPr id="98" name="Google Shape;98;p17"/>
          <p:cNvCxnSpPr/>
          <p:nvPr/>
        </p:nvCxnSpPr>
        <p:spPr>
          <a:xfrm>
            <a:off x="311025" y="914263"/>
            <a:ext cx="1369500" cy="0"/>
          </a:xfrm>
          <a:prstGeom prst="straightConnector1">
            <a:avLst/>
          </a:prstGeom>
          <a:noFill/>
          <a:ln cap="flat" cmpd="sng" w="76200">
            <a:solidFill>
              <a:srgbClr val="ED5C2E"/>
            </a:solidFill>
            <a:prstDash val="solid"/>
            <a:round/>
            <a:headEnd len="sm" w="sm" type="none"/>
            <a:tailEnd len="sm" w="sm" type="none"/>
          </a:ln>
        </p:spPr>
      </p:cxnSp>
      <p:grpSp>
        <p:nvGrpSpPr>
          <p:cNvPr id="99" name="Google Shape;99;p17"/>
          <p:cNvGrpSpPr/>
          <p:nvPr/>
        </p:nvGrpSpPr>
        <p:grpSpPr>
          <a:xfrm>
            <a:off x="8236825" y="187650"/>
            <a:ext cx="839400" cy="271200"/>
            <a:chOff x="8159525" y="110150"/>
            <a:chExt cx="839400" cy="271200"/>
          </a:xfrm>
        </p:grpSpPr>
        <p:sp>
          <p:nvSpPr>
            <p:cNvPr id="100" name="Google Shape;100;p17"/>
            <p:cNvSpPr/>
            <p:nvPr/>
          </p:nvSpPr>
          <p:spPr>
            <a:xfrm>
              <a:off x="8727725" y="110150"/>
              <a:ext cx="271200" cy="2712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7"/>
            <p:cNvSpPr/>
            <p:nvPr/>
          </p:nvSpPr>
          <p:spPr>
            <a:xfrm>
              <a:off x="8414075" y="135500"/>
              <a:ext cx="220500" cy="2205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p:cNvSpPr/>
            <p:nvPr/>
          </p:nvSpPr>
          <p:spPr>
            <a:xfrm>
              <a:off x="8159525" y="165050"/>
              <a:ext cx="161400" cy="1614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3" name="Google Shape;103;p17"/>
          <p:cNvCxnSpPr/>
          <p:nvPr/>
        </p:nvCxnSpPr>
        <p:spPr>
          <a:xfrm>
            <a:off x="-3750" y="4747125"/>
            <a:ext cx="9151500" cy="3300"/>
          </a:xfrm>
          <a:prstGeom prst="straightConnector1">
            <a:avLst/>
          </a:prstGeom>
          <a:noFill/>
          <a:ln cap="flat" cmpd="sng" w="19050">
            <a:solidFill>
              <a:srgbClr val="ED5C2E"/>
            </a:solidFill>
            <a:prstDash val="solid"/>
            <a:round/>
            <a:headEnd len="sm" w="sm" type="none"/>
            <a:tailEnd len="sm" w="sm" type="none"/>
          </a:ln>
        </p:spPr>
      </p:cxnSp>
      <p:pic>
        <p:nvPicPr>
          <p:cNvPr id="104" name="Google Shape;104;p17"/>
          <p:cNvPicPr preferRelativeResize="0"/>
          <p:nvPr/>
        </p:nvPicPr>
        <p:blipFill rotWithShape="1">
          <a:blip r:embed="rId3">
            <a:alphaModFix/>
          </a:blip>
          <a:srcRect b="0" l="0" r="0" t="0"/>
          <a:stretch/>
        </p:blipFill>
        <p:spPr>
          <a:xfrm>
            <a:off x="104925" y="4791925"/>
            <a:ext cx="1098325" cy="306650"/>
          </a:xfrm>
          <a:prstGeom prst="rect">
            <a:avLst/>
          </a:prstGeom>
          <a:noFill/>
          <a:ln>
            <a:noFill/>
          </a:ln>
        </p:spPr>
      </p:pic>
      <p:sp>
        <p:nvSpPr>
          <p:cNvPr id="105" name="Google Shape;105;p17"/>
          <p:cNvSpPr txBox="1"/>
          <p:nvPr/>
        </p:nvSpPr>
        <p:spPr>
          <a:xfrm>
            <a:off x="3257225" y="302675"/>
            <a:ext cx="5602500" cy="4141800"/>
          </a:xfrm>
          <a:prstGeom prst="rect">
            <a:avLst/>
          </a:prstGeom>
          <a:noFill/>
          <a:ln>
            <a:noFill/>
          </a:ln>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Clr>
                <a:schemeClr val="lt1"/>
              </a:buClr>
              <a:buSzPts val="1500"/>
              <a:buFont typeface="Lato"/>
              <a:buChar char="●"/>
            </a:pPr>
            <a:r>
              <a:rPr b="1" lang="en" sz="1500">
                <a:solidFill>
                  <a:schemeClr val="lt1"/>
                </a:solidFill>
                <a:latin typeface="Lato"/>
                <a:ea typeface="Lato"/>
                <a:cs typeface="Lato"/>
                <a:sym typeface="Lato"/>
              </a:rPr>
              <a:t>Market Overview</a:t>
            </a:r>
            <a:endParaRPr b="1" sz="1500">
              <a:solidFill>
                <a:schemeClr val="lt1"/>
              </a:solidFill>
              <a:latin typeface="Lato"/>
              <a:ea typeface="Lato"/>
              <a:cs typeface="Lato"/>
              <a:sym typeface="Lato"/>
            </a:endParaRPr>
          </a:p>
          <a:p>
            <a:pPr indent="-323850" lvl="0" marL="457200" rtl="0" algn="l">
              <a:lnSpc>
                <a:spcPct val="150000"/>
              </a:lnSpc>
              <a:spcBef>
                <a:spcPts val="0"/>
              </a:spcBef>
              <a:spcAft>
                <a:spcPts val="0"/>
              </a:spcAft>
              <a:buClr>
                <a:schemeClr val="lt1"/>
              </a:buClr>
              <a:buSzPts val="1500"/>
              <a:buFont typeface="Lato"/>
              <a:buChar char="●"/>
            </a:pPr>
            <a:r>
              <a:rPr b="1" lang="en" sz="1500">
                <a:solidFill>
                  <a:schemeClr val="lt1"/>
                </a:solidFill>
                <a:latin typeface="Lato"/>
                <a:ea typeface="Lato"/>
                <a:cs typeface="Lato"/>
                <a:sym typeface="Lato"/>
              </a:rPr>
              <a:t>About SmartConnect</a:t>
            </a:r>
            <a:endParaRPr b="1" sz="1500">
              <a:solidFill>
                <a:schemeClr val="lt1"/>
              </a:solidFill>
              <a:latin typeface="Lato"/>
              <a:ea typeface="Lato"/>
              <a:cs typeface="Lato"/>
              <a:sym typeface="Lato"/>
            </a:endParaRPr>
          </a:p>
          <a:p>
            <a:pPr indent="-323850" lvl="0" marL="457200" rtl="0" algn="l">
              <a:lnSpc>
                <a:spcPct val="150000"/>
              </a:lnSpc>
              <a:spcBef>
                <a:spcPts val="0"/>
              </a:spcBef>
              <a:spcAft>
                <a:spcPts val="0"/>
              </a:spcAft>
              <a:buClr>
                <a:schemeClr val="lt1"/>
              </a:buClr>
              <a:buSzPts val="1500"/>
              <a:buFont typeface="Lato"/>
              <a:buChar char="●"/>
            </a:pPr>
            <a:r>
              <a:rPr b="1" lang="en" sz="1500">
                <a:solidFill>
                  <a:schemeClr val="lt1"/>
                </a:solidFill>
                <a:latin typeface="Lato"/>
                <a:ea typeface="Lato"/>
                <a:cs typeface="Lato"/>
                <a:sym typeface="Lato"/>
              </a:rPr>
              <a:t>Employee Experience</a:t>
            </a:r>
            <a:endParaRPr b="1" sz="1500">
              <a:solidFill>
                <a:schemeClr val="lt1"/>
              </a:solidFill>
              <a:latin typeface="Lato"/>
              <a:ea typeface="Lato"/>
              <a:cs typeface="Lato"/>
              <a:sym typeface="Lato"/>
            </a:endParaRPr>
          </a:p>
          <a:p>
            <a:pPr indent="-323850" lvl="0" marL="457200" rtl="0" algn="l">
              <a:lnSpc>
                <a:spcPct val="150000"/>
              </a:lnSpc>
              <a:spcBef>
                <a:spcPts val="0"/>
              </a:spcBef>
              <a:spcAft>
                <a:spcPts val="0"/>
              </a:spcAft>
              <a:buClr>
                <a:schemeClr val="lt1"/>
              </a:buClr>
              <a:buSzPts val="1500"/>
              <a:buFont typeface="Lato"/>
              <a:buChar char="●"/>
            </a:pPr>
            <a:r>
              <a:rPr b="1" lang="en" sz="1500">
                <a:solidFill>
                  <a:schemeClr val="lt1"/>
                </a:solidFill>
                <a:latin typeface="Lato"/>
                <a:ea typeface="Lato"/>
                <a:cs typeface="Lato"/>
                <a:sym typeface="Lato"/>
              </a:rPr>
              <a:t>Medicare Assets for HR Members &amp; Employees</a:t>
            </a:r>
            <a:endParaRPr b="1" sz="1500">
              <a:solidFill>
                <a:schemeClr val="lt1"/>
              </a:solidFill>
              <a:latin typeface="Lato"/>
              <a:ea typeface="Lato"/>
              <a:cs typeface="Lato"/>
              <a:sym typeface="Lato"/>
            </a:endParaRPr>
          </a:p>
          <a:p>
            <a:pPr indent="-323850" lvl="0" marL="457200" rtl="0" algn="l">
              <a:lnSpc>
                <a:spcPct val="150000"/>
              </a:lnSpc>
              <a:spcBef>
                <a:spcPts val="0"/>
              </a:spcBef>
              <a:spcAft>
                <a:spcPts val="0"/>
              </a:spcAft>
              <a:buClr>
                <a:schemeClr val="lt1"/>
              </a:buClr>
              <a:buSzPts val="1500"/>
              <a:buFont typeface="Lato"/>
              <a:buChar char="●"/>
            </a:pPr>
            <a:r>
              <a:rPr b="1" lang="en" sz="1500">
                <a:solidFill>
                  <a:schemeClr val="lt1"/>
                </a:solidFill>
                <a:latin typeface="Lato"/>
                <a:ea typeface="Lato"/>
                <a:cs typeface="Lato"/>
                <a:sym typeface="Lato"/>
              </a:rPr>
              <a:t>Benefits GPS Tool</a:t>
            </a:r>
            <a:endParaRPr b="1" sz="1500">
              <a:solidFill>
                <a:schemeClr val="lt1"/>
              </a:solidFill>
              <a:latin typeface="Lato"/>
              <a:ea typeface="Lato"/>
              <a:cs typeface="Lato"/>
              <a:sym typeface="Lato"/>
            </a:endParaRPr>
          </a:p>
          <a:p>
            <a:pPr indent="-323850" lvl="0" marL="457200" rtl="0" algn="l">
              <a:lnSpc>
                <a:spcPct val="150000"/>
              </a:lnSpc>
              <a:spcBef>
                <a:spcPts val="0"/>
              </a:spcBef>
              <a:spcAft>
                <a:spcPts val="0"/>
              </a:spcAft>
              <a:buClr>
                <a:schemeClr val="lt1"/>
              </a:buClr>
              <a:buSzPts val="1500"/>
              <a:buFont typeface="Lato"/>
              <a:buChar char="●"/>
            </a:pPr>
            <a:r>
              <a:rPr b="1" lang="en" sz="1500">
                <a:solidFill>
                  <a:schemeClr val="lt1"/>
                </a:solidFill>
                <a:latin typeface="Lato"/>
                <a:ea typeface="Lato"/>
                <a:cs typeface="Lato"/>
                <a:sym typeface="Lato"/>
              </a:rPr>
              <a:t>Virtual Presentations</a:t>
            </a:r>
            <a:endParaRPr b="1" sz="1500">
              <a:solidFill>
                <a:schemeClr val="lt1"/>
              </a:solidFill>
              <a:latin typeface="Lato"/>
              <a:ea typeface="Lato"/>
              <a:cs typeface="Lato"/>
              <a:sym typeface="Lato"/>
            </a:endParaRPr>
          </a:p>
          <a:p>
            <a:pPr indent="-323850" lvl="0" marL="457200" rtl="0" algn="l">
              <a:lnSpc>
                <a:spcPct val="150000"/>
              </a:lnSpc>
              <a:spcBef>
                <a:spcPts val="0"/>
              </a:spcBef>
              <a:spcAft>
                <a:spcPts val="0"/>
              </a:spcAft>
              <a:buClr>
                <a:schemeClr val="lt1"/>
              </a:buClr>
              <a:buSzPts val="1500"/>
              <a:buFont typeface="Lato"/>
              <a:buChar char="●"/>
            </a:pPr>
            <a:r>
              <a:rPr b="1" lang="en" sz="1500">
                <a:solidFill>
                  <a:schemeClr val="lt1"/>
                </a:solidFill>
                <a:latin typeface="Lato"/>
                <a:ea typeface="Lato"/>
                <a:cs typeface="Lato"/>
                <a:sym typeface="Lato"/>
              </a:rPr>
              <a:t>Direct Marketing </a:t>
            </a:r>
            <a:endParaRPr b="1" sz="1500">
              <a:solidFill>
                <a:schemeClr val="lt1"/>
              </a:solidFill>
              <a:latin typeface="Lato"/>
              <a:ea typeface="Lato"/>
              <a:cs typeface="Lato"/>
              <a:sym typeface="Lato"/>
            </a:endParaRPr>
          </a:p>
          <a:p>
            <a:pPr indent="-323850" lvl="0" marL="457200" rtl="0" algn="l">
              <a:lnSpc>
                <a:spcPct val="150000"/>
              </a:lnSpc>
              <a:spcBef>
                <a:spcPts val="0"/>
              </a:spcBef>
              <a:spcAft>
                <a:spcPts val="0"/>
              </a:spcAft>
              <a:buClr>
                <a:schemeClr val="lt1"/>
              </a:buClr>
              <a:buSzPts val="1500"/>
              <a:buFont typeface="Lato"/>
              <a:buChar char="●"/>
            </a:pPr>
            <a:r>
              <a:rPr b="1" lang="en" sz="1500">
                <a:solidFill>
                  <a:schemeClr val="lt1"/>
                </a:solidFill>
                <a:latin typeface="Lato"/>
                <a:ea typeface="Lato"/>
                <a:cs typeface="Lato"/>
                <a:sym typeface="Lato"/>
              </a:rPr>
              <a:t>Partner Reporting</a:t>
            </a:r>
            <a:endParaRPr b="1" sz="1500">
              <a:solidFill>
                <a:schemeClr val="lt1"/>
              </a:solidFill>
              <a:latin typeface="Lato"/>
              <a:ea typeface="Lato"/>
              <a:cs typeface="Lato"/>
              <a:sym typeface="Lato"/>
            </a:endParaRPr>
          </a:p>
          <a:p>
            <a:pPr indent="-323850" lvl="0" marL="457200" rtl="0" algn="l">
              <a:lnSpc>
                <a:spcPct val="150000"/>
              </a:lnSpc>
              <a:spcBef>
                <a:spcPts val="0"/>
              </a:spcBef>
              <a:spcAft>
                <a:spcPts val="0"/>
              </a:spcAft>
              <a:buClr>
                <a:schemeClr val="lt1"/>
              </a:buClr>
              <a:buSzPts val="1500"/>
              <a:buFont typeface="Lato"/>
              <a:buChar char="●"/>
            </a:pPr>
            <a:r>
              <a:rPr b="1" lang="en" sz="1500">
                <a:solidFill>
                  <a:schemeClr val="lt1"/>
                </a:solidFill>
                <a:latin typeface="Lato"/>
                <a:ea typeface="Lato"/>
                <a:cs typeface="Lato"/>
                <a:sym typeface="Lato"/>
              </a:rPr>
              <a:t>SmartConnect &amp; Your Organization</a:t>
            </a:r>
            <a:endParaRPr b="1" sz="1500">
              <a:solidFill>
                <a:schemeClr val="lt1"/>
              </a:solidFill>
              <a:latin typeface="Lato"/>
              <a:ea typeface="Lato"/>
              <a:cs typeface="Lato"/>
              <a:sym typeface="Lato"/>
            </a:endParaRPr>
          </a:p>
          <a:p>
            <a:pPr indent="-323850" lvl="0" marL="457200" rtl="0" algn="l">
              <a:lnSpc>
                <a:spcPct val="150000"/>
              </a:lnSpc>
              <a:spcBef>
                <a:spcPts val="0"/>
              </a:spcBef>
              <a:spcAft>
                <a:spcPts val="0"/>
              </a:spcAft>
              <a:buClr>
                <a:schemeClr val="lt1"/>
              </a:buClr>
              <a:buSzPts val="1500"/>
              <a:buFont typeface="Lato"/>
              <a:buChar char="●"/>
            </a:pPr>
            <a:r>
              <a:rPr b="1" lang="en" sz="1500">
                <a:solidFill>
                  <a:schemeClr val="lt1"/>
                </a:solidFill>
                <a:latin typeface="Lato"/>
                <a:ea typeface="Lato"/>
                <a:cs typeface="Lato"/>
                <a:sym typeface="Lato"/>
              </a:rPr>
              <a:t>SmartConnect by the Numbers</a:t>
            </a:r>
            <a:endParaRPr b="1" sz="1500">
              <a:solidFill>
                <a:schemeClr val="lt1"/>
              </a:solidFill>
              <a:latin typeface="Lato"/>
              <a:ea typeface="Lato"/>
              <a:cs typeface="Lato"/>
              <a:sym typeface="Lato"/>
            </a:endParaRPr>
          </a:p>
          <a:p>
            <a:pPr indent="-323850" lvl="0" marL="457200" rtl="0" algn="l">
              <a:lnSpc>
                <a:spcPct val="150000"/>
              </a:lnSpc>
              <a:spcBef>
                <a:spcPts val="0"/>
              </a:spcBef>
              <a:spcAft>
                <a:spcPts val="0"/>
              </a:spcAft>
              <a:buClr>
                <a:schemeClr val="lt1"/>
              </a:buClr>
              <a:buSzPts val="1500"/>
              <a:buFont typeface="Lato"/>
              <a:buChar char="●"/>
            </a:pPr>
            <a:r>
              <a:rPr b="1" lang="en" sz="1500">
                <a:solidFill>
                  <a:schemeClr val="lt1"/>
                </a:solidFill>
                <a:latin typeface="Lato"/>
                <a:ea typeface="Lato"/>
                <a:cs typeface="Lato"/>
                <a:sym typeface="Lato"/>
              </a:rPr>
              <a:t>Next Steps</a:t>
            </a:r>
            <a:endParaRPr b="1" sz="1500">
              <a:solidFill>
                <a:schemeClr val="lt1"/>
              </a:solidFill>
              <a:latin typeface="Lato"/>
              <a:ea typeface="Lato"/>
              <a:cs typeface="Lato"/>
              <a:sym typeface="Lato"/>
            </a:endParaRPr>
          </a:p>
          <a:p>
            <a:pPr indent="-323850" lvl="0" marL="457200" rtl="0" algn="l">
              <a:lnSpc>
                <a:spcPct val="150000"/>
              </a:lnSpc>
              <a:spcBef>
                <a:spcPts val="0"/>
              </a:spcBef>
              <a:spcAft>
                <a:spcPts val="0"/>
              </a:spcAft>
              <a:buClr>
                <a:schemeClr val="lt1"/>
              </a:buClr>
              <a:buSzPts val="1500"/>
              <a:buFont typeface="Lato"/>
              <a:buChar char="●"/>
            </a:pPr>
            <a:r>
              <a:rPr b="1" lang="en" sz="1500">
                <a:solidFill>
                  <a:schemeClr val="lt1"/>
                </a:solidFill>
                <a:latin typeface="Lato"/>
                <a:ea typeface="Lato"/>
                <a:cs typeface="Lato"/>
                <a:sym typeface="Lato"/>
              </a:rPr>
              <a:t>Questions?</a:t>
            </a:r>
            <a:endParaRPr>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18"/>
          <p:cNvSpPr/>
          <p:nvPr/>
        </p:nvSpPr>
        <p:spPr>
          <a:xfrm>
            <a:off x="2646500" y="7475"/>
            <a:ext cx="6497400" cy="4732200"/>
          </a:xfrm>
          <a:prstGeom prst="rect">
            <a:avLst/>
          </a:prstGeom>
          <a:gradFill>
            <a:gsLst>
              <a:gs pos="0">
                <a:srgbClr val="45295C"/>
              </a:gs>
              <a:gs pos="30000">
                <a:srgbClr val="45295C"/>
              </a:gs>
              <a:gs pos="100000">
                <a:srgbClr val="712368"/>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solidFill>
                <a:schemeClr val="lt1"/>
              </a:solidFill>
              <a:latin typeface="Lato"/>
              <a:ea typeface="Lato"/>
              <a:cs typeface="Lato"/>
              <a:sym typeface="Lato"/>
            </a:endParaRPr>
          </a:p>
          <a:p>
            <a:pPr indent="0" lvl="0" marL="0" rtl="0" algn="ctr">
              <a:spcBef>
                <a:spcPts val="0"/>
              </a:spcBef>
              <a:spcAft>
                <a:spcPts val="0"/>
              </a:spcAft>
              <a:buClr>
                <a:schemeClr val="dk1"/>
              </a:buClr>
              <a:buFont typeface="Arial"/>
              <a:buNone/>
            </a:pPr>
            <a:r>
              <a:rPr b="1" lang="en" sz="1800">
                <a:solidFill>
                  <a:schemeClr val="lt1"/>
                </a:solidFill>
                <a:latin typeface="Lato"/>
                <a:ea typeface="Lato"/>
                <a:cs typeface="Lato"/>
                <a:sym typeface="Lato"/>
              </a:rPr>
              <a:t>11,000 people turn 65 - </a:t>
            </a:r>
            <a:r>
              <a:rPr b="1" i="1" lang="en" sz="1800">
                <a:solidFill>
                  <a:schemeClr val="lt1"/>
                </a:solidFill>
                <a:latin typeface="Lato"/>
                <a:ea typeface="Lato"/>
                <a:cs typeface="Lato"/>
                <a:sym typeface="Lato"/>
              </a:rPr>
              <a:t>every day</a:t>
            </a:r>
            <a:r>
              <a:rPr b="1" lang="en" sz="1800">
                <a:solidFill>
                  <a:schemeClr val="lt1"/>
                </a:solidFill>
                <a:latin typeface="Lato"/>
                <a:ea typeface="Lato"/>
                <a:cs typeface="Lato"/>
                <a:sym typeface="Lato"/>
              </a:rPr>
              <a:t> - in the US</a:t>
            </a:r>
            <a:r>
              <a:rPr lang="en" sz="1800">
                <a:solidFill>
                  <a:schemeClr val="lt1"/>
                </a:solidFill>
                <a:latin typeface="Lato"/>
                <a:ea typeface="Lato"/>
                <a:cs typeface="Lato"/>
                <a:sym typeface="Lato"/>
              </a:rPr>
              <a:t>. </a:t>
            </a:r>
            <a:endParaRPr sz="1800">
              <a:solidFill>
                <a:schemeClr val="lt1"/>
              </a:solidFill>
              <a:latin typeface="Lato"/>
              <a:ea typeface="Lato"/>
              <a:cs typeface="Lato"/>
              <a:sym typeface="Lato"/>
            </a:endParaRPr>
          </a:p>
          <a:p>
            <a:pPr indent="0" lvl="0" marL="0" rtl="0" algn="l">
              <a:spcBef>
                <a:spcPts val="0"/>
              </a:spcBef>
              <a:spcAft>
                <a:spcPts val="0"/>
              </a:spcAft>
              <a:buClr>
                <a:schemeClr val="dk1"/>
              </a:buClr>
              <a:buFont typeface="Arial"/>
              <a:buNone/>
            </a:pPr>
            <a:r>
              <a:t/>
            </a:r>
            <a:endParaRPr sz="1500">
              <a:solidFill>
                <a:schemeClr val="lt1"/>
              </a:solidFill>
              <a:latin typeface="Lato"/>
              <a:ea typeface="Lato"/>
              <a:cs typeface="Lato"/>
              <a:sym typeface="Lato"/>
            </a:endParaRPr>
          </a:p>
          <a:p>
            <a:pPr indent="0" lvl="0" marL="0" rtl="0" algn="l">
              <a:spcBef>
                <a:spcPts val="0"/>
              </a:spcBef>
              <a:spcAft>
                <a:spcPts val="0"/>
              </a:spcAft>
              <a:buClr>
                <a:schemeClr val="dk1"/>
              </a:buClr>
              <a:buFont typeface="Arial"/>
              <a:buNone/>
            </a:pPr>
            <a:r>
              <a:t/>
            </a:r>
            <a:endParaRPr sz="1500">
              <a:solidFill>
                <a:schemeClr val="lt1"/>
              </a:solidFill>
              <a:latin typeface="Lato"/>
              <a:ea typeface="Lato"/>
              <a:cs typeface="Lato"/>
              <a:sym typeface="Lato"/>
            </a:endParaRPr>
          </a:p>
          <a:p>
            <a:pPr indent="0" lvl="0" marL="0" rtl="0" algn="ctr">
              <a:spcBef>
                <a:spcPts val="0"/>
              </a:spcBef>
              <a:spcAft>
                <a:spcPts val="0"/>
              </a:spcAft>
              <a:buClr>
                <a:schemeClr val="dk1"/>
              </a:buClr>
              <a:buFont typeface="Arial"/>
              <a:buNone/>
            </a:pPr>
            <a:r>
              <a:rPr lang="en" sz="1500">
                <a:solidFill>
                  <a:schemeClr val="lt1"/>
                </a:solidFill>
                <a:latin typeface="Lato"/>
                <a:ea typeface="Lato"/>
                <a:cs typeface="Lato"/>
                <a:sym typeface="Lato"/>
              </a:rPr>
              <a:t>For most, retiring at 65 isn’t a priority (and neither is enrolling in Medicare).  Adults are working later in life than before — and addressing the health care needs of an aging workforce is a priority for </a:t>
            </a:r>
            <a:r>
              <a:rPr b="1" lang="en" sz="1500">
                <a:solidFill>
                  <a:schemeClr val="lt1"/>
                </a:solidFill>
                <a:latin typeface="Lato"/>
                <a:ea typeface="Lato"/>
                <a:cs typeface="Lato"/>
                <a:sym typeface="Lato"/>
              </a:rPr>
              <a:t>organizations everywhere</a:t>
            </a:r>
            <a:r>
              <a:rPr lang="en" sz="1500">
                <a:solidFill>
                  <a:schemeClr val="lt1"/>
                </a:solidFill>
                <a:latin typeface="Lato"/>
                <a:ea typeface="Lato"/>
                <a:cs typeface="Lato"/>
                <a:sym typeface="Lato"/>
              </a:rPr>
              <a:t>. </a:t>
            </a:r>
            <a:endParaRPr sz="1500">
              <a:solidFill>
                <a:schemeClr val="lt1"/>
              </a:solidFill>
              <a:latin typeface="Lato"/>
              <a:ea typeface="Lato"/>
              <a:cs typeface="Lato"/>
              <a:sym typeface="Lato"/>
            </a:endParaRPr>
          </a:p>
          <a:p>
            <a:pPr indent="0" lvl="0" marL="0" rtl="0" algn="l">
              <a:spcBef>
                <a:spcPts val="0"/>
              </a:spcBef>
              <a:spcAft>
                <a:spcPts val="0"/>
              </a:spcAft>
              <a:buNone/>
            </a:pPr>
            <a:r>
              <a:rPr lang="en" sz="1500">
                <a:solidFill>
                  <a:schemeClr val="lt1"/>
                </a:solidFill>
                <a:latin typeface="Lato"/>
                <a:ea typeface="Lato"/>
                <a:cs typeface="Lato"/>
                <a:sym typeface="Lato"/>
              </a:rPr>
              <a:t> </a:t>
            </a:r>
            <a:endParaRPr sz="1500">
              <a:solidFill>
                <a:schemeClr val="lt1"/>
              </a:solidFill>
              <a:latin typeface="Lato"/>
              <a:ea typeface="Lato"/>
              <a:cs typeface="Lato"/>
              <a:sym typeface="Lato"/>
            </a:endParaRPr>
          </a:p>
          <a:p>
            <a:pPr indent="0" lvl="0" marL="0" rtl="0" algn="l">
              <a:spcBef>
                <a:spcPts val="0"/>
              </a:spcBef>
              <a:spcAft>
                <a:spcPts val="0"/>
              </a:spcAft>
              <a:buClr>
                <a:schemeClr val="dk1"/>
              </a:buClr>
              <a:buFont typeface="Arial"/>
              <a:buNone/>
            </a:pPr>
            <a:r>
              <a:t/>
            </a:r>
            <a:endParaRPr sz="1500">
              <a:solidFill>
                <a:schemeClr val="lt1"/>
              </a:solidFill>
              <a:latin typeface="Lato"/>
              <a:ea typeface="Lato"/>
              <a:cs typeface="Lato"/>
              <a:sym typeface="Lato"/>
            </a:endParaRPr>
          </a:p>
          <a:p>
            <a:pPr indent="0" lvl="0" marL="0" rtl="0" algn="ctr">
              <a:spcBef>
                <a:spcPts val="0"/>
              </a:spcBef>
              <a:spcAft>
                <a:spcPts val="0"/>
              </a:spcAft>
              <a:buClr>
                <a:schemeClr val="dk1"/>
              </a:buClr>
              <a:buFont typeface="Arial"/>
              <a:buNone/>
            </a:pPr>
            <a:r>
              <a:rPr b="1" lang="en" sz="1800">
                <a:solidFill>
                  <a:schemeClr val="lt1"/>
                </a:solidFill>
                <a:latin typeface="Lato"/>
                <a:ea typeface="Lato"/>
                <a:cs typeface="Lato"/>
                <a:sym typeface="Lato"/>
              </a:rPr>
              <a:t>Fitting Medicare into your corporate benefits program doesn’t need to be complicated.</a:t>
            </a:r>
            <a:endParaRPr b="1" sz="1800">
              <a:solidFill>
                <a:schemeClr val="lt1"/>
              </a:solidFill>
              <a:latin typeface="Lato"/>
              <a:ea typeface="Lato"/>
              <a:cs typeface="Lato"/>
              <a:sym typeface="Lato"/>
            </a:endParaRPr>
          </a:p>
          <a:p>
            <a:pPr indent="0" lvl="0" marL="0" rtl="0" algn="l">
              <a:spcBef>
                <a:spcPts val="0"/>
              </a:spcBef>
              <a:spcAft>
                <a:spcPts val="0"/>
              </a:spcAft>
              <a:buNone/>
            </a:pPr>
            <a:r>
              <a:rPr lang="en" sz="1500">
                <a:solidFill>
                  <a:schemeClr val="lt1"/>
                </a:solidFill>
                <a:latin typeface="Lato"/>
                <a:ea typeface="Lato"/>
                <a:cs typeface="Lato"/>
                <a:sym typeface="Lato"/>
              </a:rPr>
              <a:t> </a:t>
            </a:r>
            <a:endParaRPr sz="1500">
              <a:solidFill>
                <a:schemeClr val="lt1"/>
              </a:solidFill>
              <a:latin typeface="Lato"/>
              <a:ea typeface="Lato"/>
              <a:cs typeface="Lato"/>
              <a:sym typeface="Lato"/>
            </a:endParaRPr>
          </a:p>
          <a:p>
            <a:pPr indent="0" lvl="0" marL="0" rtl="0" algn="l">
              <a:spcBef>
                <a:spcPts val="0"/>
              </a:spcBef>
              <a:spcAft>
                <a:spcPts val="0"/>
              </a:spcAft>
              <a:buClr>
                <a:schemeClr val="dk1"/>
              </a:buClr>
              <a:buFont typeface="Arial"/>
              <a:buNone/>
            </a:pPr>
            <a:r>
              <a:t/>
            </a:r>
            <a:endParaRPr sz="1500">
              <a:solidFill>
                <a:schemeClr val="lt1"/>
              </a:solidFill>
              <a:latin typeface="Lato"/>
              <a:ea typeface="Lato"/>
              <a:cs typeface="Lato"/>
              <a:sym typeface="Lato"/>
            </a:endParaRPr>
          </a:p>
          <a:p>
            <a:pPr indent="0" lvl="0" marL="0" rtl="0" algn="ctr">
              <a:spcBef>
                <a:spcPts val="0"/>
              </a:spcBef>
              <a:spcAft>
                <a:spcPts val="0"/>
              </a:spcAft>
              <a:buClr>
                <a:schemeClr val="dk1"/>
              </a:buClr>
              <a:buFont typeface="Arial"/>
              <a:buNone/>
            </a:pPr>
            <a:r>
              <a:rPr lang="en" sz="1500">
                <a:solidFill>
                  <a:schemeClr val="lt1"/>
                </a:solidFill>
                <a:latin typeface="Lato"/>
                <a:ea typeface="Lato"/>
                <a:cs typeface="Lato"/>
                <a:sym typeface="Lato"/>
              </a:rPr>
              <a:t>The people we help are the heart of our business. </a:t>
            </a:r>
            <a:r>
              <a:rPr b="1" lang="en" sz="1500">
                <a:solidFill>
                  <a:schemeClr val="lt1"/>
                </a:solidFill>
                <a:latin typeface="Lato"/>
                <a:ea typeface="Lato"/>
                <a:cs typeface="Lato"/>
                <a:sym typeface="Lato"/>
              </a:rPr>
              <a:t>Our one-on-one, concierge approach ensures your employees’ needs always come firs</a:t>
            </a:r>
            <a:r>
              <a:rPr b="1" lang="en" sz="1500">
                <a:solidFill>
                  <a:schemeClr val="lt1"/>
                </a:solidFill>
                <a:latin typeface="Lato"/>
                <a:ea typeface="Lato"/>
                <a:cs typeface="Lato"/>
                <a:sym typeface="Lato"/>
              </a:rPr>
              <a:t>t.</a:t>
            </a:r>
            <a:endParaRPr b="1" sz="1500">
              <a:solidFill>
                <a:schemeClr val="lt1"/>
              </a:solidFill>
            </a:endParaRPr>
          </a:p>
        </p:txBody>
      </p:sp>
      <p:sp>
        <p:nvSpPr>
          <p:cNvPr id="111" name="Google Shape;111;p18"/>
          <p:cNvSpPr/>
          <p:nvPr/>
        </p:nvSpPr>
        <p:spPr>
          <a:xfrm>
            <a:off x="0" y="4747100"/>
            <a:ext cx="9144000" cy="396300"/>
          </a:xfrm>
          <a:prstGeom prst="rect">
            <a:avLst/>
          </a:prstGeom>
          <a:solidFill>
            <a:srgbClr val="452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112" name="Google Shape;112;p18"/>
          <p:cNvSpPr txBox="1"/>
          <p:nvPr/>
        </p:nvSpPr>
        <p:spPr>
          <a:xfrm>
            <a:off x="244000" y="294225"/>
            <a:ext cx="24819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rgbClr val="45295C"/>
                </a:solidFill>
                <a:latin typeface="Lato Black"/>
                <a:ea typeface="Lato Black"/>
                <a:cs typeface="Lato Black"/>
                <a:sym typeface="Lato Black"/>
              </a:rPr>
              <a:t>Demographic</a:t>
            </a:r>
            <a:r>
              <a:rPr lang="en" sz="2600">
                <a:solidFill>
                  <a:srgbClr val="45295C"/>
                </a:solidFill>
                <a:latin typeface="Lato Black"/>
                <a:ea typeface="Lato Black"/>
                <a:cs typeface="Lato Black"/>
                <a:sym typeface="Lato Black"/>
              </a:rPr>
              <a:t> Trends</a:t>
            </a:r>
            <a:endParaRPr sz="2600">
              <a:solidFill>
                <a:srgbClr val="45295C"/>
              </a:solidFill>
              <a:latin typeface="Lato Black"/>
              <a:ea typeface="Lato Black"/>
              <a:cs typeface="Lato Black"/>
              <a:sym typeface="Lato Black"/>
            </a:endParaRPr>
          </a:p>
        </p:txBody>
      </p:sp>
      <p:cxnSp>
        <p:nvCxnSpPr>
          <p:cNvPr id="113" name="Google Shape;113;p18"/>
          <p:cNvCxnSpPr/>
          <p:nvPr/>
        </p:nvCxnSpPr>
        <p:spPr>
          <a:xfrm>
            <a:off x="363200" y="1279425"/>
            <a:ext cx="1369500" cy="0"/>
          </a:xfrm>
          <a:prstGeom prst="straightConnector1">
            <a:avLst/>
          </a:prstGeom>
          <a:noFill/>
          <a:ln cap="flat" cmpd="sng" w="76200">
            <a:solidFill>
              <a:srgbClr val="ED5C2E"/>
            </a:solidFill>
            <a:prstDash val="solid"/>
            <a:round/>
            <a:headEnd len="sm" w="sm" type="none"/>
            <a:tailEnd len="sm" w="sm" type="none"/>
          </a:ln>
        </p:spPr>
      </p:cxnSp>
      <p:grpSp>
        <p:nvGrpSpPr>
          <p:cNvPr id="114" name="Google Shape;114;p18"/>
          <p:cNvGrpSpPr/>
          <p:nvPr/>
        </p:nvGrpSpPr>
        <p:grpSpPr>
          <a:xfrm>
            <a:off x="8236825" y="187650"/>
            <a:ext cx="839400" cy="271200"/>
            <a:chOff x="8159525" y="110150"/>
            <a:chExt cx="839400" cy="271200"/>
          </a:xfrm>
        </p:grpSpPr>
        <p:sp>
          <p:nvSpPr>
            <p:cNvPr id="115" name="Google Shape;115;p18"/>
            <p:cNvSpPr/>
            <p:nvPr/>
          </p:nvSpPr>
          <p:spPr>
            <a:xfrm>
              <a:off x="8727725" y="110150"/>
              <a:ext cx="271200" cy="2712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8"/>
            <p:cNvSpPr/>
            <p:nvPr/>
          </p:nvSpPr>
          <p:spPr>
            <a:xfrm>
              <a:off x="8414075" y="135500"/>
              <a:ext cx="220500" cy="2205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8"/>
            <p:cNvSpPr/>
            <p:nvPr/>
          </p:nvSpPr>
          <p:spPr>
            <a:xfrm>
              <a:off x="8159525" y="165050"/>
              <a:ext cx="161400" cy="1614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8" name="Google Shape;118;p18"/>
          <p:cNvCxnSpPr/>
          <p:nvPr/>
        </p:nvCxnSpPr>
        <p:spPr>
          <a:xfrm>
            <a:off x="-3750" y="4747125"/>
            <a:ext cx="9151500" cy="3300"/>
          </a:xfrm>
          <a:prstGeom prst="straightConnector1">
            <a:avLst/>
          </a:prstGeom>
          <a:noFill/>
          <a:ln cap="flat" cmpd="sng" w="19050">
            <a:solidFill>
              <a:srgbClr val="ED5C2E"/>
            </a:solidFill>
            <a:prstDash val="solid"/>
            <a:round/>
            <a:headEnd len="sm" w="sm" type="none"/>
            <a:tailEnd len="sm" w="sm" type="none"/>
          </a:ln>
        </p:spPr>
      </p:cxnSp>
      <p:pic>
        <p:nvPicPr>
          <p:cNvPr id="119" name="Google Shape;119;p18"/>
          <p:cNvPicPr preferRelativeResize="0"/>
          <p:nvPr/>
        </p:nvPicPr>
        <p:blipFill rotWithShape="1">
          <a:blip r:embed="rId3">
            <a:alphaModFix/>
          </a:blip>
          <a:srcRect b="0" l="0" r="0" t="0"/>
          <a:stretch/>
        </p:blipFill>
        <p:spPr>
          <a:xfrm>
            <a:off x="104925" y="4791925"/>
            <a:ext cx="1098325" cy="306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19"/>
          <p:cNvSpPr/>
          <p:nvPr/>
        </p:nvSpPr>
        <p:spPr>
          <a:xfrm>
            <a:off x="0" y="4747100"/>
            <a:ext cx="9144000" cy="396300"/>
          </a:xfrm>
          <a:prstGeom prst="rect">
            <a:avLst/>
          </a:prstGeom>
          <a:solidFill>
            <a:srgbClr val="452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125" name="Google Shape;125;p19"/>
          <p:cNvSpPr txBox="1"/>
          <p:nvPr/>
        </p:nvSpPr>
        <p:spPr>
          <a:xfrm>
            <a:off x="180600" y="334300"/>
            <a:ext cx="4258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45295C"/>
                </a:solidFill>
                <a:latin typeface="Lato Black"/>
                <a:ea typeface="Lato Black"/>
                <a:cs typeface="Lato Black"/>
                <a:sym typeface="Lato Black"/>
              </a:rPr>
              <a:t>About Us</a:t>
            </a:r>
            <a:endParaRPr sz="3000">
              <a:solidFill>
                <a:srgbClr val="45295C"/>
              </a:solidFill>
              <a:latin typeface="Lato Black"/>
              <a:ea typeface="Lato Black"/>
              <a:cs typeface="Lato Black"/>
              <a:sym typeface="Lato Black"/>
            </a:endParaRPr>
          </a:p>
        </p:txBody>
      </p:sp>
      <p:cxnSp>
        <p:nvCxnSpPr>
          <p:cNvPr id="126" name="Google Shape;126;p19"/>
          <p:cNvCxnSpPr/>
          <p:nvPr/>
        </p:nvCxnSpPr>
        <p:spPr>
          <a:xfrm>
            <a:off x="233475" y="980800"/>
            <a:ext cx="1369500" cy="0"/>
          </a:xfrm>
          <a:prstGeom prst="straightConnector1">
            <a:avLst/>
          </a:prstGeom>
          <a:noFill/>
          <a:ln cap="flat" cmpd="sng" w="76200">
            <a:solidFill>
              <a:srgbClr val="ED5C2E"/>
            </a:solidFill>
            <a:prstDash val="solid"/>
            <a:round/>
            <a:headEnd len="sm" w="sm" type="none"/>
            <a:tailEnd len="sm" w="sm" type="none"/>
          </a:ln>
        </p:spPr>
      </p:cxnSp>
      <p:grpSp>
        <p:nvGrpSpPr>
          <p:cNvPr id="127" name="Google Shape;127;p19"/>
          <p:cNvGrpSpPr/>
          <p:nvPr/>
        </p:nvGrpSpPr>
        <p:grpSpPr>
          <a:xfrm>
            <a:off x="8151050" y="157625"/>
            <a:ext cx="839400" cy="271200"/>
            <a:chOff x="8159525" y="110150"/>
            <a:chExt cx="839400" cy="271200"/>
          </a:xfrm>
        </p:grpSpPr>
        <p:sp>
          <p:nvSpPr>
            <p:cNvPr id="128" name="Google Shape;128;p19"/>
            <p:cNvSpPr/>
            <p:nvPr/>
          </p:nvSpPr>
          <p:spPr>
            <a:xfrm>
              <a:off x="8727725" y="110150"/>
              <a:ext cx="271200" cy="2712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9"/>
            <p:cNvSpPr/>
            <p:nvPr/>
          </p:nvSpPr>
          <p:spPr>
            <a:xfrm>
              <a:off x="8414075" y="135500"/>
              <a:ext cx="220500" cy="2205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9"/>
            <p:cNvSpPr/>
            <p:nvPr/>
          </p:nvSpPr>
          <p:spPr>
            <a:xfrm>
              <a:off x="8159525" y="165050"/>
              <a:ext cx="161400" cy="1614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31" name="Google Shape;131;p19"/>
          <p:cNvCxnSpPr/>
          <p:nvPr/>
        </p:nvCxnSpPr>
        <p:spPr>
          <a:xfrm>
            <a:off x="-3750" y="4747125"/>
            <a:ext cx="9151500" cy="3300"/>
          </a:xfrm>
          <a:prstGeom prst="straightConnector1">
            <a:avLst/>
          </a:prstGeom>
          <a:noFill/>
          <a:ln cap="flat" cmpd="sng" w="19050">
            <a:solidFill>
              <a:srgbClr val="ED5C2E"/>
            </a:solidFill>
            <a:prstDash val="solid"/>
            <a:round/>
            <a:headEnd len="sm" w="sm" type="none"/>
            <a:tailEnd len="sm" w="sm" type="none"/>
          </a:ln>
        </p:spPr>
      </p:cxnSp>
      <p:pic>
        <p:nvPicPr>
          <p:cNvPr id="132" name="Google Shape;132;p19"/>
          <p:cNvPicPr preferRelativeResize="0"/>
          <p:nvPr/>
        </p:nvPicPr>
        <p:blipFill rotWithShape="1">
          <a:blip r:embed="rId3">
            <a:alphaModFix/>
          </a:blip>
          <a:srcRect b="0" l="0" r="0" t="0"/>
          <a:stretch/>
        </p:blipFill>
        <p:spPr>
          <a:xfrm>
            <a:off x="104925" y="4791925"/>
            <a:ext cx="1098325" cy="306650"/>
          </a:xfrm>
          <a:prstGeom prst="rect">
            <a:avLst/>
          </a:prstGeom>
          <a:noFill/>
          <a:ln>
            <a:noFill/>
          </a:ln>
        </p:spPr>
      </p:pic>
      <p:grpSp>
        <p:nvGrpSpPr>
          <p:cNvPr id="133" name="Google Shape;133;p19"/>
          <p:cNvGrpSpPr/>
          <p:nvPr/>
        </p:nvGrpSpPr>
        <p:grpSpPr>
          <a:xfrm>
            <a:off x="233475" y="1780747"/>
            <a:ext cx="2770800" cy="2621482"/>
            <a:chOff x="233475" y="1609950"/>
            <a:chExt cx="2770800" cy="1923600"/>
          </a:xfrm>
        </p:grpSpPr>
        <p:sp>
          <p:nvSpPr>
            <p:cNvPr id="134" name="Google Shape;134;p19"/>
            <p:cNvSpPr/>
            <p:nvPr/>
          </p:nvSpPr>
          <p:spPr>
            <a:xfrm rot="10800000">
              <a:off x="233475" y="1609950"/>
              <a:ext cx="2770800" cy="1923600"/>
            </a:xfrm>
            <a:prstGeom prst="rect">
              <a:avLst/>
            </a:prstGeom>
            <a:gradFill>
              <a:gsLst>
                <a:gs pos="0">
                  <a:srgbClr val="45295C"/>
                </a:gs>
                <a:gs pos="30000">
                  <a:srgbClr val="45295C"/>
                </a:gs>
                <a:gs pos="100000">
                  <a:srgbClr val="712368"/>
                </a:gs>
              </a:gsLst>
              <a:lin ang="5400012" scaled="0"/>
            </a:gradFill>
            <a:ln>
              <a:noFill/>
            </a:ln>
            <a:effectLst>
              <a:outerShdw blurRad="242888" rotWithShape="0" algn="bl" dir="5100000" dist="114300">
                <a:srgbClr val="000000">
                  <a:alpha val="2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9"/>
            <p:cNvSpPr txBox="1"/>
            <p:nvPr/>
          </p:nvSpPr>
          <p:spPr>
            <a:xfrm>
              <a:off x="573425" y="1727273"/>
              <a:ext cx="2283300" cy="17214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chemeClr val="dk1"/>
                </a:buClr>
                <a:buSzPts val="1100"/>
                <a:buFont typeface="Arial"/>
                <a:buNone/>
              </a:pPr>
              <a:r>
                <a:rPr lang="en" sz="1300">
                  <a:solidFill>
                    <a:schemeClr val="lt1"/>
                  </a:solidFill>
                  <a:latin typeface="Lato"/>
                  <a:ea typeface="Lato"/>
                  <a:cs typeface="Lato"/>
                  <a:sym typeface="Lato"/>
                </a:rPr>
                <a:t>Provide Medicare education and guidance via on-demand digital resources and phone consultations.</a:t>
              </a:r>
              <a:endParaRPr sz="1300">
                <a:solidFill>
                  <a:schemeClr val="lt1"/>
                </a:solidFill>
                <a:latin typeface="Lato"/>
                <a:ea typeface="Lato"/>
                <a:cs typeface="Lato"/>
                <a:sym typeface="Lato"/>
              </a:endParaRPr>
            </a:p>
            <a:p>
              <a:pPr indent="0" lvl="0" marL="0" rtl="0" algn="l">
                <a:lnSpc>
                  <a:spcPct val="90000"/>
                </a:lnSpc>
                <a:spcBef>
                  <a:spcPts val="0"/>
                </a:spcBef>
                <a:spcAft>
                  <a:spcPts val="0"/>
                </a:spcAft>
                <a:buClr>
                  <a:schemeClr val="dk1"/>
                </a:buClr>
                <a:buSzPts val="1300"/>
                <a:buFont typeface="Arial"/>
                <a:buNone/>
              </a:pPr>
              <a:r>
                <a:t/>
              </a:r>
              <a:endParaRPr sz="1300">
                <a:solidFill>
                  <a:schemeClr val="lt1"/>
                </a:solidFill>
                <a:latin typeface="Lato"/>
                <a:ea typeface="Lato"/>
                <a:cs typeface="Lato"/>
                <a:sym typeface="Lato"/>
              </a:endParaRPr>
            </a:p>
            <a:p>
              <a:pPr indent="0" lvl="0" marL="0" rtl="0" algn="ctr">
                <a:lnSpc>
                  <a:spcPct val="90000"/>
                </a:lnSpc>
                <a:spcBef>
                  <a:spcPts val="0"/>
                </a:spcBef>
                <a:spcAft>
                  <a:spcPts val="0"/>
                </a:spcAft>
                <a:buClr>
                  <a:schemeClr val="dk1"/>
                </a:buClr>
                <a:buSzPts val="1300"/>
                <a:buFont typeface="Arial"/>
                <a:buNone/>
              </a:pPr>
              <a:r>
                <a:rPr lang="en" sz="1300">
                  <a:solidFill>
                    <a:schemeClr val="lt1"/>
                  </a:solidFill>
                  <a:latin typeface="Lato"/>
                  <a:ea typeface="Lato"/>
                  <a:cs typeface="Lato"/>
                  <a:sym typeface="Lato"/>
                </a:rPr>
                <a:t>Evaluate Medicare as a lower-cost alternative</a:t>
              </a:r>
              <a:endParaRPr sz="1300">
                <a:solidFill>
                  <a:schemeClr val="lt1"/>
                </a:solidFill>
                <a:latin typeface="Lato"/>
                <a:ea typeface="Lato"/>
                <a:cs typeface="Lato"/>
                <a:sym typeface="Lato"/>
              </a:endParaRPr>
            </a:p>
            <a:p>
              <a:pPr indent="0" lvl="0" marL="0" rtl="0" algn="ctr">
                <a:lnSpc>
                  <a:spcPct val="90000"/>
                </a:lnSpc>
                <a:spcBef>
                  <a:spcPts val="0"/>
                </a:spcBef>
                <a:spcAft>
                  <a:spcPts val="0"/>
                </a:spcAft>
                <a:buClr>
                  <a:schemeClr val="dk1"/>
                </a:buClr>
                <a:buSzPts val="1100"/>
                <a:buFont typeface="Arial"/>
                <a:buNone/>
              </a:pPr>
              <a:r>
                <a:rPr lang="en" sz="1300">
                  <a:solidFill>
                    <a:schemeClr val="lt1"/>
                  </a:solidFill>
                  <a:latin typeface="Lato"/>
                  <a:ea typeface="Lato"/>
                  <a:cs typeface="Lato"/>
                  <a:sym typeface="Lato"/>
                </a:rPr>
                <a:t> to group coverage.</a:t>
              </a:r>
              <a:endParaRPr sz="1300">
                <a:solidFill>
                  <a:schemeClr val="lt1"/>
                </a:solidFill>
                <a:latin typeface="Lato"/>
                <a:ea typeface="Lato"/>
                <a:cs typeface="Lato"/>
                <a:sym typeface="Lato"/>
              </a:endParaRPr>
            </a:p>
            <a:p>
              <a:pPr indent="0" lvl="0" marL="0" rtl="0" algn="l">
                <a:lnSpc>
                  <a:spcPct val="90000"/>
                </a:lnSpc>
                <a:spcBef>
                  <a:spcPts val="0"/>
                </a:spcBef>
                <a:spcAft>
                  <a:spcPts val="0"/>
                </a:spcAft>
                <a:buClr>
                  <a:schemeClr val="dk1"/>
                </a:buClr>
                <a:buSzPts val="1100"/>
                <a:buFont typeface="Arial"/>
                <a:buNone/>
              </a:pPr>
              <a:r>
                <a:t/>
              </a:r>
              <a:endParaRPr sz="1300">
                <a:solidFill>
                  <a:schemeClr val="lt1"/>
                </a:solidFill>
                <a:latin typeface="Lato"/>
                <a:ea typeface="Lato"/>
                <a:cs typeface="Lato"/>
                <a:sym typeface="Lato"/>
              </a:endParaRPr>
            </a:p>
            <a:p>
              <a:pPr indent="0" lvl="0" marL="0" rtl="0" algn="ctr">
                <a:lnSpc>
                  <a:spcPct val="90000"/>
                </a:lnSpc>
                <a:spcBef>
                  <a:spcPts val="0"/>
                </a:spcBef>
                <a:spcAft>
                  <a:spcPts val="0"/>
                </a:spcAft>
                <a:buNone/>
              </a:pPr>
              <a:r>
                <a:rPr lang="en" sz="1300">
                  <a:solidFill>
                    <a:schemeClr val="lt1"/>
                  </a:solidFill>
                  <a:latin typeface="Lato"/>
                  <a:ea typeface="Lato"/>
                  <a:cs typeface="Lato"/>
                  <a:sym typeface="Lato"/>
                </a:rPr>
                <a:t>Offer enrollment services for individuals choosing to enroll in Medicare coverage.</a:t>
              </a:r>
              <a:endParaRPr>
                <a:solidFill>
                  <a:schemeClr val="lt1"/>
                </a:solidFill>
                <a:latin typeface="Lato"/>
                <a:ea typeface="Lato"/>
                <a:cs typeface="Lato"/>
                <a:sym typeface="Lato"/>
              </a:endParaRPr>
            </a:p>
          </p:txBody>
        </p:sp>
        <p:cxnSp>
          <p:nvCxnSpPr>
            <p:cNvPr id="136" name="Google Shape;136;p19"/>
            <p:cNvCxnSpPr/>
            <p:nvPr/>
          </p:nvCxnSpPr>
          <p:spPr>
            <a:xfrm>
              <a:off x="440625" y="1914325"/>
              <a:ext cx="0" cy="1347300"/>
            </a:xfrm>
            <a:prstGeom prst="straightConnector1">
              <a:avLst/>
            </a:prstGeom>
            <a:noFill/>
            <a:ln cap="flat" cmpd="sng" w="28575">
              <a:solidFill>
                <a:srgbClr val="ED5C2E"/>
              </a:solidFill>
              <a:prstDash val="solid"/>
              <a:round/>
              <a:headEnd len="med" w="med" type="none"/>
              <a:tailEnd len="med" w="med" type="none"/>
            </a:ln>
          </p:spPr>
        </p:cxnSp>
      </p:grpSp>
      <p:sp>
        <p:nvSpPr>
          <p:cNvPr id="137" name="Google Shape;137;p19"/>
          <p:cNvSpPr txBox="1"/>
          <p:nvPr/>
        </p:nvSpPr>
        <p:spPr>
          <a:xfrm>
            <a:off x="402975" y="1300788"/>
            <a:ext cx="2280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rgbClr val="45295C"/>
                </a:solidFill>
                <a:latin typeface="Lato Black"/>
                <a:ea typeface="Lato Black"/>
                <a:cs typeface="Lato Black"/>
                <a:sym typeface="Lato Black"/>
              </a:rPr>
              <a:t>What Do We Offer?</a:t>
            </a:r>
            <a:endParaRPr sz="1500">
              <a:solidFill>
                <a:srgbClr val="45295C"/>
              </a:solidFill>
              <a:latin typeface="Lato Black"/>
              <a:ea typeface="Lato Black"/>
              <a:cs typeface="Lato Black"/>
              <a:sym typeface="Lato Black"/>
            </a:endParaRPr>
          </a:p>
        </p:txBody>
      </p:sp>
      <p:sp>
        <p:nvSpPr>
          <p:cNvPr id="138" name="Google Shape;138;p19"/>
          <p:cNvSpPr txBox="1"/>
          <p:nvPr/>
        </p:nvSpPr>
        <p:spPr>
          <a:xfrm>
            <a:off x="3431550" y="1300788"/>
            <a:ext cx="2280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rgbClr val="45295C"/>
                </a:solidFill>
                <a:latin typeface="Lato Black"/>
                <a:ea typeface="Lato Black"/>
                <a:cs typeface="Lato Black"/>
                <a:sym typeface="Lato Black"/>
              </a:rPr>
              <a:t>Who Do We Serve?</a:t>
            </a:r>
            <a:endParaRPr sz="1500">
              <a:solidFill>
                <a:srgbClr val="45295C"/>
              </a:solidFill>
              <a:latin typeface="Lato Black"/>
              <a:ea typeface="Lato Black"/>
              <a:cs typeface="Lato Black"/>
              <a:sym typeface="Lato Black"/>
            </a:endParaRPr>
          </a:p>
        </p:txBody>
      </p:sp>
      <p:sp>
        <p:nvSpPr>
          <p:cNvPr id="139" name="Google Shape;139;p19"/>
          <p:cNvSpPr txBox="1"/>
          <p:nvPr/>
        </p:nvSpPr>
        <p:spPr>
          <a:xfrm>
            <a:off x="6397650" y="1300800"/>
            <a:ext cx="2280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rgbClr val="45295C"/>
                </a:solidFill>
                <a:latin typeface="Lato Black"/>
                <a:ea typeface="Lato Black"/>
                <a:cs typeface="Lato Black"/>
                <a:sym typeface="Lato Black"/>
              </a:rPr>
              <a:t>The Why?</a:t>
            </a:r>
            <a:endParaRPr sz="1500">
              <a:solidFill>
                <a:srgbClr val="45295C"/>
              </a:solidFill>
              <a:latin typeface="Lato Black"/>
              <a:ea typeface="Lato Black"/>
              <a:cs typeface="Lato Black"/>
              <a:sym typeface="Lato Black"/>
            </a:endParaRPr>
          </a:p>
        </p:txBody>
      </p:sp>
      <p:grpSp>
        <p:nvGrpSpPr>
          <p:cNvPr id="140" name="Google Shape;140;p19"/>
          <p:cNvGrpSpPr/>
          <p:nvPr/>
        </p:nvGrpSpPr>
        <p:grpSpPr>
          <a:xfrm>
            <a:off x="3186600" y="1780747"/>
            <a:ext cx="2770800" cy="2621482"/>
            <a:chOff x="233475" y="1609950"/>
            <a:chExt cx="2770800" cy="1923600"/>
          </a:xfrm>
        </p:grpSpPr>
        <p:sp>
          <p:nvSpPr>
            <p:cNvPr id="141" name="Google Shape;141;p19"/>
            <p:cNvSpPr/>
            <p:nvPr/>
          </p:nvSpPr>
          <p:spPr>
            <a:xfrm rot="10800000">
              <a:off x="233475" y="1609950"/>
              <a:ext cx="2770800" cy="1923600"/>
            </a:xfrm>
            <a:prstGeom prst="rect">
              <a:avLst/>
            </a:prstGeom>
            <a:gradFill>
              <a:gsLst>
                <a:gs pos="0">
                  <a:srgbClr val="45295C"/>
                </a:gs>
                <a:gs pos="30000">
                  <a:srgbClr val="45295C"/>
                </a:gs>
                <a:gs pos="100000">
                  <a:srgbClr val="712368"/>
                </a:gs>
              </a:gsLst>
              <a:lin ang="5400012" scaled="0"/>
            </a:gradFill>
            <a:ln>
              <a:noFill/>
            </a:ln>
            <a:effectLst>
              <a:outerShdw blurRad="242888" rotWithShape="0" algn="bl" dir="5100000" dist="114300">
                <a:srgbClr val="000000">
                  <a:alpha val="2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9"/>
            <p:cNvSpPr txBox="1"/>
            <p:nvPr/>
          </p:nvSpPr>
          <p:spPr>
            <a:xfrm>
              <a:off x="565950" y="1797477"/>
              <a:ext cx="2283300" cy="1574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lt1"/>
                  </a:solidFill>
                  <a:latin typeface="Lato"/>
                  <a:ea typeface="Lato"/>
                  <a:cs typeface="Lato"/>
                  <a:sym typeface="Lato"/>
                </a:rPr>
                <a:t>Medicare-eligible employees who are still working.</a:t>
              </a:r>
              <a:endParaRPr sz="1300">
                <a:solidFill>
                  <a:schemeClr val="lt1"/>
                </a:solidFill>
                <a:latin typeface="Lato"/>
                <a:ea typeface="Lato"/>
                <a:cs typeface="Lato"/>
                <a:sym typeface="Lato"/>
              </a:endParaRPr>
            </a:p>
            <a:p>
              <a:pPr indent="0" lvl="0" marL="0" rtl="0" algn="ctr">
                <a:lnSpc>
                  <a:spcPct val="90000"/>
                </a:lnSpc>
                <a:spcBef>
                  <a:spcPts val="0"/>
                </a:spcBef>
                <a:spcAft>
                  <a:spcPts val="0"/>
                </a:spcAft>
                <a:buNone/>
              </a:pPr>
              <a:r>
                <a:t/>
              </a:r>
              <a:endParaRPr sz="1300">
                <a:solidFill>
                  <a:schemeClr val="lt1"/>
                </a:solidFill>
                <a:latin typeface="Lato"/>
                <a:ea typeface="Lato"/>
                <a:cs typeface="Lato"/>
                <a:sym typeface="Lato"/>
              </a:endParaRPr>
            </a:p>
            <a:p>
              <a:pPr indent="0" lvl="0" marL="0" rtl="0" algn="ctr">
                <a:spcBef>
                  <a:spcPts val="0"/>
                </a:spcBef>
                <a:spcAft>
                  <a:spcPts val="0"/>
                </a:spcAft>
                <a:buNone/>
              </a:pPr>
              <a:r>
                <a:rPr lang="en" sz="1300">
                  <a:solidFill>
                    <a:schemeClr val="lt1"/>
                  </a:solidFill>
                  <a:latin typeface="Lato"/>
                  <a:ea typeface="Lato"/>
                  <a:cs typeface="Lato"/>
                  <a:sym typeface="Lato"/>
                </a:rPr>
                <a:t>Employees transitioning  or considering transitioning to retirement.</a:t>
              </a:r>
              <a:endParaRPr sz="1300">
                <a:solidFill>
                  <a:schemeClr val="lt1"/>
                </a:solidFill>
                <a:latin typeface="Lato"/>
                <a:ea typeface="Lato"/>
                <a:cs typeface="Lato"/>
                <a:sym typeface="Lato"/>
              </a:endParaRPr>
            </a:p>
            <a:p>
              <a:pPr indent="0" lvl="0" marL="0" rtl="0" algn="ctr">
                <a:lnSpc>
                  <a:spcPct val="90000"/>
                </a:lnSpc>
                <a:spcBef>
                  <a:spcPts val="0"/>
                </a:spcBef>
                <a:spcAft>
                  <a:spcPts val="0"/>
                </a:spcAft>
                <a:buNone/>
              </a:pPr>
              <a:r>
                <a:t/>
              </a:r>
              <a:endParaRPr sz="1300">
                <a:solidFill>
                  <a:schemeClr val="lt1"/>
                </a:solidFill>
                <a:latin typeface="Lato"/>
                <a:ea typeface="Lato"/>
                <a:cs typeface="Lato"/>
                <a:sym typeface="Lato"/>
              </a:endParaRPr>
            </a:p>
            <a:p>
              <a:pPr indent="0" lvl="0" marL="0" rtl="0" algn="ctr">
                <a:spcBef>
                  <a:spcPts val="0"/>
                </a:spcBef>
                <a:spcAft>
                  <a:spcPts val="0"/>
                </a:spcAft>
                <a:buNone/>
              </a:pPr>
              <a:r>
                <a:rPr lang="en" sz="1300">
                  <a:solidFill>
                    <a:schemeClr val="lt1"/>
                  </a:solidFill>
                  <a:latin typeface="Lato"/>
                  <a:ea typeface="Lato"/>
                  <a:cs typeface="Lato"/>
                  <a:sym typeface="Lato"/>
                </a:rPr>
                <a:t>Employees assisting friends and family members with Medicare questions.</a:t>
              </a:r>
              <a:endParaRPr sz="1300">
                <a:solidFill>
                  <a:schemeClr val="lt1"/>
                </a:solidFill>
                <a:latin typeface="Lato"/>
                <a:ea typeface="Lato"/>
                <a:cs typeface="Lato"/>
                <a:sym typeface="Lato"/>
              </a:endParaRPr>
            </a:p>
          </p:txBody>
        </p:sp>
        <p:cxnSp>
          <p:nvCxnSpPr>
            <p:cNvPr id="143" name="Google Shape;143;p19"/>
            <p:cNvCxnSpPr/>
            <p:nvPr/>
          </p:nvCxnSpPr>
          <p:spPr>
            <a:xfrm>
              <a:off x="440625" y="1914325"/>
              <a:ext cx="0" cy="1347300"/>
            </a:xfrm>
            <a:prstGeom prst="straightConnector1">
              <a:avLst/>
            </a:prstGeom>
            <a:noFill/>
            <a:ln cap="flat" cmpd="sng" w="28575">
              <a:solidFill>
                <a:srgbClr val="ED5C2E"/>
              </a:solidFill>
              <a:prstDash val="solid"/>
              <a:round/>
              <a:headEnd len="med" w="med" type="none"/>
              <a:tailEnd len="med" w="med" type="none"/>
            </a:ln>
          </p:spPr>
        </p:cxnSp>
      </p:grpSp>
      <p:grpSp>
        <p:nvGrpSpPr>
          <p:cNvPr id="144" name="Google Shape;144;p19"/>
          <p:cNvGrpSpPr/>
          <p:nvPr/>
        </p:nvGrpSpPr>
        <p:grpSpPr>
          <a:xfrm>
            <a:off x="6152700" y="1780747"/>
            <a:ext cx="2770800" cy="2621482"/>
            <a:chOff x="233475" y="1609950"/>
            <a:chExt cx="2770800" cy="1923600"/>
          </a:xfrm>
        </p:grpSpPr>
        <p:sp>
          <p:nvSpPr>
            <p:cNvPr id="145" name="Google Shape;145;p19"/>
            <p:cNvSpPr/>
            <p:nvPr/>
          </p:nvSpPr>
          <p:spPr>
            <a:xfrm rot="10800000">
              <a:off x="233475" y="1609950"/>
              <a:ext cx="2770800" cy="1923600"/>
            </a:xfrm>
            <a:prstGeom prst="rect">
              <a:avLst/>
            </a:prstGeom>
            <a:gradFill>
              <a:gsLst>
                <a:gs pos="0">
                  <a:srgbClr val="45295C"/>
                </a:gs>
                <a:gs pos="30000">
                  <a:srgbClr val="45295C"/>
                </a:gs>
                <a:gs pos="100000">
                  <a:srgbClr val="712368"/>
                </a:gs>
              </a:gsLst>
              <a:lin ang="5400012" scaled="0"/>
            </a:gradFill>
            <a:ln>
              <a:noFill/>
            </a:ln>
            <a:effectLst>
              <a:outerShdw blurRad="242888" rotWithShape="0" algn="bl" dir="5100000" dist="114300">
                <a:srgbClr val="000000">
                  <a:alpha val="2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9"/>
            <p:cNvSpPr txBox="1"/>
            <p:nvPr/>
          </p:nvSpPr>
          <p:spPr>
            <a:xfrm>
              <a:off x="573425" y="1940281"/>
              <a:ext cx="2283300" cy="1295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300">
                  <a:solidFill>
                    <a:schemeClr val="lt1"/>
                  </a:solidFill>
                  <a:latin typeface="Lato"/>
                  <a:ea typeface="Lato"/>
                  <a:cs typeface="Lato"/>
                  <a:sym typeface="Lato"/>
                </a:rPr>
                <a:t>To ensure </a:t>
              </a:r>
              <a:r>
                <a:rPr b="1" lang="en" sz="1300">
                  <a:solidFill>
                    <a:schemeClr val="lt1"/>
                  </a:solidFill>
                  <a:latin typeface="Lato"/>
                  <a:ea typeface="Lato"/>
                  <a:cs typeface="Lato"/>
                  <a:sym typeface="Lato"/>
                </a:rPr>
                <a:t>EVERY </a:t>
              </a:r>
              <a:r>
                <a:rPr lang="en" sz="1300">
                  <a:solidFill>
                    <a:schemeClr val="lt1"/>
                  </a:solidFill>
                  <a:latin typeface="Lato"/>
                  <a:ea typeface="Lato"/>
                  <a:cs typeface="Lato"/>
                  <a:sym typeface="Lato"/>
                </a:rPr>
                <a:t>employee has an unbiased Medicare resource to find the most cost effective health insurance coverage available for the employee and their family members.</a:t>
              </a:r>
              <a:endParaRPr sz="1300">
                <a:solidFill>
                  <a:schemeClr val="lt1"/>
                </a:solidFill>
                <a:latin typeface="Lato"/>
                <a:ea typeface="Lato"/>
                <a:cs typeface="Lato"/>
                <a:sym typeface="Lato"/>
              </a:endParaRPr>
            </a:p>
          </p:txBody>
        </p:sp>
        <p:cxnSp>
          <p:nvCxnSpPr>
            <p:cNvPr id="147" name="Google Shape;147;p19"/>
            <p:cNvCxnSpPr/>
            <p:nvPr/>
          </p:nvCxnSpPr>
          <p:spPr>
            <a:xfrm>
              <a:off x="440625" y="1914325"/>
              <a:ext cx="0" cy="1347300"/>
            </a:xfrm>
            <a:prstGeom prst="straightConnector1">
              <a:avLst/>
            </a:prstGeom>
            <a:noFill/>
            <a:ln cap="flat" cmpd="sng" w="28575">
              <a:solidFill>
                <a:srgbClr val="ED5C2E"/>
              </a:solidFill>
              <a:prstDash val="solid"/>
              <a:round/>
              <a:headEnd len="med" w="med" type="none"/>
              <a:tailEnd len="med" w="med" type="none"/>
            </a:ln>
          </p:spPr>
        </p:cxn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p20"/>
          <p:cNvSpPr/>
          <p:nvPr/>
        </p:nvSpPr>
        <p:spPr>
          <a:xfrm>
            <a:off x="2646500" y="7475"/>
            <a:ext cx="6497400" cy="4732200"/>
          </a:xfrm>
          <a:prstGeom prst="rect">
            <a:avLst/>
          </a:prstGeom>
          <a:gradFill>
            <a:gsLst>
              <a:gs pos="0">
                <a:srgbClr val="45295C"/>
              </a:gs>
              <a:gs pos="30000">
                <a:srgbClr val="45295C"/>
              </a:gs>
              <a:gs pos="100000">
                <a:srgbClr val="712368"/>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0"/>
          <p:cNvSpPr/>
          <p:nvPr/>
        </p:nvSpPr>
        <p:spPr>
          <a:xfrm>
            <a:off x="0" y="4747100"/>
            <a:ext cx="9144000" cy="396300"/>
          </a:xfrm>
          <a:prstGeom prst="rect">
            <a:avLst/>
          </a:prstGeom>
          <a:solidFill>
            <a:srgbClr val="452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154" name="Google Shape;154;p20"/>
          <p:cNvSpPr txBox="1"/>
          <p:nvPr/>
        </p:nvSpPr>
        <p:spPr>
          <a:xfrm>
            <a:off x="254425" y="82250"/>
            <a:ext cx="24819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rgbClr val="45295C"/>
                </a:solidFill>
                <a:latin typeface="Lato Black"/>
                <a:ea typeface="Lato Black"/>
                <a:cs typeface="Lato Black"/>
                <a:sym typeface="Lato Black"/>
              </a:rPr>
              <a:t>The </a:t>
            </a:r>
            <a:endParaRPr sz="2600">
              <a:solidFill>
                <a:srgbClr val="45295C"/>
              </a:solidFill>
              <a:latin typeface="Lato Black"/>
              <a:ea typeface="Lato Black"/>
              <a:cs typeface="Lato Black"/>
              <a:sym typeface="Lato Black"/>
            </a:endParaRPr>
          </a:p>
          <a:p>
            <a:pPr indent="0" lvl="0" marL="0" rtl="0" algn="l">
              <a:spcBef>
                <a:spcPts val="0"/>
              </a:spcBef>
              <a:spcAft>
                <a:spcPts val="0"/>
              </a:spcAft>
              <a:buNone/>
            </a:pPr>
            <a:r>
              <a:rPr lang="en" sz="2600">
                <a:solidFill>
                  <a:srgbClr val="45295C"/>
                </a:solidFill>
                <a:latin typeface="Lato Black"/>
                <a:ea typeface="Lato Black"/>
                <a:cs typeface="Lato Black"/>
                <a:sym typeface="Lato Black"/>
              </a:rPr>
              <a:t>SmartConnect </a:t>
            </a:r>
            <a:endParaRPr sz="2600">
              <a:solidFill>
                <a:srgbClr val="45295C"/>
              </a:solidFill>
              <a:latin typeface="Lato Black"/>
              <a:ea typeface="Lato Black"/>
              <a:cs typeface="Lato Black"/>
              <a:sym typeface="Lato Black"/>
            </a:endParaRPr>
          </a:p>
          <a:p>
            <a:pPr indent="0" lvl="0" marL="0" rtl="0" algn="l">
              <a:spcBef>
                <a:spcPts val="0"/>
              </a:spcBef>
              <a:spcAft>
                <a:spcPts val="0"/>
              </a:spcAft>
              <a:buNone/>
            </a:pPr>
            <a:r>
              <a:rPr lang="en" sz="2600">
                <a:solidFill>
                  <a:srgbClr val="45295C"/>
                </a:solidFill>
                <a:latin typeface="Lato Black"/>
                <a:ea typeface="Lato Black"/>
                <a:cs typeface="Lato Black"/>
                <a:sym typeface="Lato Black"/>
              </a:rPr>
              <a:t>Experience</a:t>
            </a:r>
            <a:endParaRPr sz="2600">
              <a:solidFill>
                <a:srgbClr val="45295C"/>
              </a:solidFill>
              <a:latin typeface="Lato Black"/>
              <a:ea typeface="Lato Black"/>
              <a:cs typeface="Lato Black"/>
              <a:sym typeface="Lato Black"/>
            </a:endParaRPr>
          </a:p>
        </p:txBody>
      </p:sp>
      <p:cxnSp>
        <p:nvCxnSpPr>
          <p:cNvPr id="155" name="Google Shape;155;p20"/>
          <p:cNvCxnSpPr/>
          <p:nvPr/>
        </p:nvCxnSpPr>
        <p:spPr>
          <a:xfrm>
            <a:off x="352750" y="1446363"/>
            <a:ext cx="1369500" cy="0"/>
          </a:xfrm>
          <a:prstGeom prst="straightConnector1">
            <a:avLst/>
          </a:prstGeom>
          <a:noFill/>
          <a:ln cap="flat" cmpd="sng" w="76200">
            <a:solidFill>
              <a:srgbClr val="ED5C2E"/>
            </a:solidFill>
            <a:prstDash val="solid"/>
            <a:round/>
            <a:headEnd len="sm" w="sm" type="none"/>
            <a:tailEnd len="sm" w="sm" type="none"/>
          </a:ln>
        </p:spPr>
      </p:cxnSp>
      <p:grpSp>
        <p:nvGrpSpPr>
          <p:cNvPr id="156" name="Google Shape;156;p20"/>
          <p:cNvGrpSpPr/>
          <p:nvPr/>
        </p:nvGrpSpPr>
        <p:grpSpPr>
          <a:xfrm>
            <a:off x="8236825" y="187650"/>
            <a:ext cx="839400" cy="271200"/>
            <a:chOff x="8159525" y="110150"/>
            <a:chExt cx="839400" cy="271200"/>
          </a:xfrm>
        </p:grpSpPr>
        <p:sp>
          <p:nvSpPr>
            <p:cNvPr id="157" name="Google Shape;157;p20"/>
            <p:cNvSpPr/>
            <p:nvPr/>
          </p:nvSpPr>
          <p:spPr>
            <a:xfrm>
              <a:off x="8727725" y="110150"/>
              <a:ext cx="271200" cy="2712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0"/>
            <p:cNvSpPr/>
            <p:nvPr/>
          </p:nvSpPr>
          <p:spPr>
            <a:xfrm>
              <a:off x="8414075" y="135500"/>
              <a:ext cx="220500" cy="2205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0"/>
            <p:cNvSpPr/>
            <p:nvPr/>
          </p:nvSpPr>
          <p:spPr>
            <a:xfrm>
              <a:off x="8159525" y="165050"/>
              <a:ext cx="161400" cy="1614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60" name="Google Shape;160;p20"/>
          <p:cNvCxnSpPr/>
          <p:nvPr/>
        </p:nvCxnSpPr>
        <p:spPr>
          <a:xfrm>
            <a:off x="-3750" y="4747125"/>
            <a:ext cx="9151500" cy="3300"/>
          </a:xfrm>
          <a:prstGeom prst="straightConnector1">
            <a:avLst/>
          </a:prstGeom>
          <a:noFill/>
          <a:ln cap="flat" cmpd="sng" w="19050">
            <a:solidFill>
              <a:srgbClr val="ED5C2E"/>
            </a:solidFill>
            <a:prstDash val="solid"/>
            <a:round/>
            <a:headEnd len="sm" w="sm" type="none"/>
            <a:tailEnd len="sm" w="sm" type="none"/>
          </a:ln>
        </p:spPr>
      </p:cxnSp>
      <p:pic>
        <p:nvPicPr>
          <p:cNvPr id="161" name="Google Shape;161;p20"/>
          <p:cNvPicPr preferRelativeResize="0"/>
          <p:nvPr/>
        </p:nvPicPr>
        <p:blipFill rotWithShape="1">
          <a:blip r:embed="rId3">
            <a:alphaModFix/>
          </a:blip>
          <a:srcRect b="0" l="0" r="0" t="0"/>
          <a:stretch/>
        </p:blipFill>
        <p:spPr>
          <a:xfrm>
            <a:off x="104925" y="4791925"/>
            <a:ext cx="1098325" cy="306650"/>
          </a:xfrm>
          <a:prstGeom prst="rect">
            <a:avLst/>
          </a:prstGeom>
          <a:noFill/>
          <a:ln>
            <a:noFill/>
          </a:ln>
        </p:spPr>
      </p:pic>
      <p:grpSp>
        <p:nvGrpSpPr>
          <p:cNvPr id="162" name="Google Shape;162;p20"/>
          <p:cNvGrpSpPr/>
          <p:nvPr/>
        </p:nvGrpSpPr>
        <p:grpSpPr>
          <a:xfrm>
            <a:off x="2810049" y="476389"/>
            <a:ext cx="6337701" cy="3813400"/>
            <a:chOff x="2012899" y="476389"/>
            <a:chExt cx="6337701" cy="3813400"/>
          </a:xfrm>
        </p:grpSpPr>
        <p:grpSp>
          <p:nvGrpSpPr>
            <p:cNvPr id="163" name="Google Shape;163;p20"/>
            <p:cNvGrpSpPr/>
            <p:nvPr/>
          </p:nvGrpSpPr>
          <p:grpSpPr>
            <a:xfrm>
              <a:off x="2012899" y="476389"/>
              <a:ext cx="670500" cy="640800"/>
              <a:chOff x="3253274" y="488414"/>
              <a:chExt cx="670500" cy="640800"/>
            </a:xfrm>
          </p:grpSpPr>
          <p:sp>
            <p:nvSpPr>
              <p:cNvPr id="164" name="Google Shape;164;p20"/>
              <p:cNvSpPr/>
              <p:nvPr/>
            </p:nvSpPr>
            <p:spPr>
              <a:xfrm>
                <a:off x="3253274" y="488414"/>
                <a:ext cx="670500" cy="640800"/>
              </a:xfrm>
              <a:prstGeom prst="ellipse">
                <a:avLst/>
              </a:prstGeom>
              <a:solidFill>
                <a:schemeClr val="lt1"/>
              </a:solidFill>
              <a:ln cap="flat" cmpd="sng" w="19050">
                <a:solidFill>
                  <a:srgbClr val="ED5C2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5" name="Google Shape;165;p20"/>
              <p:cNvPicPr preferRelativeResize="0"/>
              <p:nvPr/>
            </p:nvPicPr>
            <p:blipFill rotWithShape="1">
              <a:blip r:embed="rId4">
                <a:alphaModFix/>
              </a:blip>
              <a:srcRect b="7610" l="11131" r="7202" t="6493"/>
              <a:stretch/>
            </p:blipFill>
            <p:spPr>
              <a:xfrm>
                <a:off x="3326875" y="533600"/>
                <a:ext cx="523275" cy="550425"/>
              </a:xfrm>
              <a:prstGeom prst="rect">
                <a:avLst/>
              </a:prstGeom>
              <a:noFill/>
              <a:ln>
                <a:noFill/>
              </a:ln>
            </p:spPr>
          </p:pic>
        </p:grpSp>
        <p:grpSp>
          <p:nvGrpSpPr>
            <p:cNvPr id="166" name="Google Shape;166;p20"/>
            <p:cNvGrpSpPr/>
            <p:nvPr/>
          </p:nvGrpSpPr>
          <p:grpSpPr>
            <a:xfrm>
              <a:off x="2012911" y="2062689"/>
              <a:ext cx="670500" cy="640800"/>
              <a:chOff x="3234561" y="1311414"/>
              <a:chExt cx="670500" cy="640800"/>
            </a:xfrm>
          </p:grpSpPr>
          <p:sp>
            <p:nvSpPr>
              <p:cNvPr id="167" name="Google Shape;167;p20"/>
              <p:cNvSpPr/>
              <p:nvPr/>
            </p:nvSpPr>
            <p:spPr>
              <a:xfrm>
                <a:off x="3234561" y="1311414"/>
                <a:ext cx="670500" cy="640800"/>
              </a:xfrm>
              <a:prstGeom prst="ellipse">
                <a:avLst/>
              </a:prstGeom>
              <a:solidFill>
                <a:schemeClr val="lt1"/>
              </a:solidFill>
              <a:ln cap="flat" cmpd="sng" w="19050">
                <a:solidFill>
                  <a:srgbClr val="ED5C2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8" name="Google Shape;168;p20"/>
              <p:cNvPicPr preferRelativeResize="0"/>
              <p:nvPr/>
            </p:nvPicPr>
            <p:blipFill rotWithShape="1">
              <a:blip r:embed="rId5">
                <a:alphaModFix/>
              </a:blip>
              <a:srcRect b="8105" l="13453" r="18286" t="14103"/>
              <a:stretch/>
            </p:blipFill>
            <p:spPr>
              <a:xfrm>
                <a:off x="3326875" y="1382575"/>
                <a:ext cx="437387" cy="498475"/>
              </a:xfrm>
              <a:prstGeom prst="rect">
                <a:avLst/>
              </a:prstGeom>
              <a:noFill/>
              <a:ln>
                <a:noFill/>
              </a:ln>
            </p:spPr>
          </p:pic>
        </p:grpSp>
        <p:grpSp>
          <p:nvGrpSpPr>
            <p:cNvPr id="169" name="Google Shape;169;p20"/>
            <p:cNvGrpSpPr/>
            <p:nvPr/>
          </p:nvGrpSpPr>
          <p:grpSpPr>
            <a:xfrm>
              <a:off x="2012899" y="1269551"/>
              <a:ext cx="670500" cy="640800"/>
              <a:chOff x="3210324" y="2218289"/>
              <a:chExt cx="670500" cy="640800"/>
            </a:xfrm>
          </p:grpSpPr>
          <p:sp>
            <p:nvSpPr>
              <p:cNvPr id="170" name="Google Shape;170;p20"/>
              <p:cNvSpPr/>
              <p:nvPr/>
            </p:nvSpPr>
            <p:spPr>
              <a:xfrm>
                <a:off x="3210324" y="2218289"/>
                <a:ext cx="670500" cy="640800"/>
              </a:xfrm>
              <a:prstGeom prst="ellipse">
                <a:avLst/>
              </a:prstGeom>
              <a:solidFill>
                <a:schemeClr val="lt1"/>
              </a:solidFill>
              <a:ln cap="flat" cmpd="sng" w="19050">
                <a:solidFill>
                  <a:srgbClr val="ED5C2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1" name="Google Shape;171;p20"/>
              <p:cNvPicPr preferRelativeResize="0"/>
              <p:nvPr/>
            </p:nvPicPr>
            <p:blipFill rotWithShape="1">
              <a:blip r:embed="rId6">
                <a:alphaModFix/>
              </a:blip>
              <a:srcRect b="8098" l="7618" r="10721" t="14104"/>
              <a:stretch/>
            </p:blipFill>
            <p:spPr>
              <a:xfrm>
                <a:off x="3289450" y="2289450"/>
                <a:ext cx="523275" cy="498475"/>
              </a:xfrm>
              <a:prstGeom prst="rect">
                <a:avLst/>
              </a:prstGeom>
              <a:noFill/>
              <a:ln>
                <a:noFill/>
              </a:ln>
            </p:spPr>
          </p:pic>
        </p:grpSp>
        <p:grpSp>
          <p:nvGrpSpPr>
            <p:cNvPr id="172" name="Google Shape;172;p20"/>
            <p:cNvGrpSpPr/>
            <p:nvPr/>
          </p:nvGrpSpPr>
          <p:grpSpPr>
            <a:xfrm>
              <a:off x="2012911" y="2855839"/>
              <a:ext cx="670500" cy="640800"/>
              <a:chOff x="3234561" y="3125164"/>
              <a:chExt cx="670500" cy="640800"/>
            </a:xfrm>
          </p:grpSpPr>
          <p:sp>
            <p:nvSpPr>
              <p:cNvPr id="173" name="Google Shape;173;p20"/>
              <p:cNvSpPr/>
              <p:nvPr/>
            </p:nvSpPr>
            <p:spPr>
              <a:xfrm>
                <a:off x="3234561" y="3125164"/>
                <a:ext cx="670500" cy="640800"/>
              </a:xfrm>
              <a:prstGeom prst="ellipse">
                <a:avLst/>
              </a:prstGeom>
              <a:solidFill>
                <a:schemeClr val="lt1"/>
              </a:solidFill>
              <a:ln cap="flat" cmpd="sng" w="19050">
                <a:solidFill>
                  <a:srgbClr val="ED5C2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4" name="Google Shape;174;p20"/>
              <p:cNvPicPr preferRelativeResize="0"/>
              <p:nvPr/>
            </p:nvPicPr>
            <p:blipFill rotWithShape="1">
              <a:blip r:embed="rId7">
                <a:alphaModFix/>
              </a:blip>
              <a:srcRect b="8098" l="13459" r="10714" t="14104"/>
              <a:stretch/>
            </p:blipFill>
            <p:spPr>
              <a:xfrm>
                <a:off x="3326875" y="3196325"/>
                <a:ext cx="485850" cy="498475"/>
              </a:xfrm>
              <a:prstGeom prst="rect">
                <a:avLst/>
              </a:prstGeom>
              <a:noFill/>
              <a:ln>
                <a:noFill/>
              </a:ln>
            </p:spPr>
          </p:pic>
        </p:grpSp>
        <p:grpSp>
          <p:nvGrpSpPr>
            <p:cNvPr id="175" name="Google Shape;175;p20"/>
            <p:cNvGrpSpPr/>
            <p:nvPr/>
          </p:nvGrpSpPr>
          <p:grpSpPr>
            <a:xfrm>
              <a:off x="2012899" y="3648989"/>
              <a:ext cx="670500" cy="640800"/>
              <a:chOff x="3210324" y="4032039"/>
              <a:chExt cx="670500" cy="640800"/>
            </a:xfrm>
          </p:grpSpPr>
          <p:sp>
            <p:nvSpPr>
              <p:cNvPr id="176" name="Google Shape;176;p20"/>
              <p:cNvSpPr/>
              <p:nvPr/>
            </p:nvSpPr>
            <p:spPr>
              <a:xfrm>
                <a:off x="3210324" y="4032039"/>
                <a:ext cx="670500" cy="640800"/>
              </a:xfrm>
              <a:prstGeom prst="ellipse">
                <a:avLst/>
              </a:prstGeom>
              <a:solidFill>
                <a:schemeClr val="lt1"/>
              </a:solidFill>
              <a:ln cap="flat" cmpd="sng" w="19050">
                <a:solidFill>
                  <a:srgbClr val="ED5C2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7" name="Google Shape;177;p20"/>
              <p:cNvPicPr preferRelativeResize="0"/>
              <p:nvPr/>
            </p:nvPicPr>
            <p:blipFill rotWithShape="1">
              <a:blip r:embed="rId8">
                <a:alphaModFix/>
              </a:blip>
              <a:srcRect b="8098" l="7621" r="4873" t="14104"/>
              <a:stretch/>
            </p:blipFill>
            <p:spPr>
              <a:xfrm>
                <a:off x="3289450" y="4103200"/>
                <a:ext cx="560700" cy="498475"/>
              </a:xfrm>
              <a:prstGeom prst="rect">
                <a:avLst/>
              </a:prstGeom>
              <a:noFill/>
              <a:ln>
                <a:noFill/>
              </a:ln>
            </p:spPr>
          </p:pic>
        </p:grpSp>
        <p:sp>
          <p:nvSpPr>
            <p:cNvPr id="178" name="Google Shape;178;p20"/>
            <p:cNvSpPr txBox="1"/>
            <p:nvPr/>
          </p:nvSpPr>
          <p:spPr>
            <a:xfrm>
              <a:off x="2559213" y="582500"/>
              <a:ext cx="57150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1400"/>
                <a:buFont typeface="Arial"/>
                <a:buNone/>
              </a:pPr>
              <a:r>
                <a:rPr b="1" lang="en" sz="1300">
                  <a:solidFill>
                    <a:srgbClr val="ED5C2E"/>
                  </a:solidFill>
                  <a:latin typeface="Lato"/>
                  <a:ea typeface="Lato"/>
                  <a:cs typeface="Lato"/>
                  <a:sym typeface="Lato"/>
                </a:rPr>
                <a:t>Connect</a:t>
              </a:r>
              <a:r>
                <a:rPr lang="en" sz="1300">
                  <a:solidFill>
                    <a:srgbClr val="ED5C2E"/>
                  </a:solidFill>
                  <a:latin typeface="Lato"/>
                  <a:ea typeface="Lato"/>
                  <a:cs typeface="Lato"/>
                  <a:sym typeface="Lato"/>
                </a:rPr>
                <a:t>:</a:t>
              </a:r>
              <a:r>
                <a:rPr lang="en" sz="1300">
                  <a:solidFill>
                    <a:srgbClr val="0C0C0C"/>
                  </a:solidFill>
                  <a:latin typeface="Lato"/>
                  <a:ea typeface="Lato"/>
                  <a:cs typeface="Lato"/>
                  <a:sym typeface="Lato"/>
                </a:rPr>
                <a:t> </a:t>
              </a:r>
              <a:r>
                <a:rPr lang="en" sz="1300">
                  <a:solidFill>
                    <a:schemeClr val="lt1"/>
                  </a:solidFill>
                  <a:latin typeface="Lato Light"/>
                  <a:ea typeface="Lato Light"/>
                  <a:cs typeface="Lato Light"/>
                  <a:sym typeface="Lato Light"/>
                </a:rPr>
                <a:t>Help guide you and your family  through the world of Medicare. </a:t>
              </a:r>
              <a:endParaRPr sz="1300">
                <a:solidFill>
                  <a:schemeClr val="lt1"/>
                </a:solidFill>
                <a:latin typeface="Lato Light"/>
                <a:ea typeface="Lato Light"/>
                <a:cs typeface="Lato Light"/>
                <a:sym typeface="Lato Light"/>
              </a:endParaRPr>
            </a:p>
          </p:txBody>
        </p:sp>
        <p:sp>
          <p:nvSpPr>
            <p:cNvPr id="179" name="Google Shape;179;p20"/>
            <p:cNvSpPr txBox="1"/>
            <p:nvPr/>
          </p:nvSpPr>
          <p:spPr>
            <a:xfrm>
              <a:off x="2796100" y="1297450"/>
              <a:ext cx="5277900" cy="58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400"/>
                <a:buFont typeface="Arial"/>
                <a:buNone/>
              </a:pPr>
              <a:r>
                <a:rPr b="1" lang="en" sz="1300">
                  <a:solidFill>
                    <a:srgbClr val="ED5C2E"/>
                  </a:solidFill>
                  <a:latin typeface="Lato"/>
                  <a:ea typeface="Lato"/>
                  <a:cs typeface="Lato"/>
                  <a:sym typeface="Lato"/>
                </a:rPr>
                <a:t>Educate:</a:t>
              </a:r>
              <a:r>
                <a:rPr lang="en" sz="1300">
                  <a:solidFill>
                    <a:srgbClr val="0C0C0C"/>
                  </a:solidFill>
                  <a:latin typeface="Lato Light"/>
                  <a:ea typeface="Lato Light"/>
                  <a:cs typeface="Lato Light"/>
                  <a:sym typeface="Lato Light"/>
                </a:rPr>
                <a:t> </a:t>
              </a:r>
              <a:r>
                <a:rPr lang="en" sz="1300">
                  <a:solidFill>
                    <a:schemeClr val="lt1"/>
                  </a:solidFill>
                  <a:latin typeface="Lato Light"/>
                  <a:ea typeface="Lato Light"/>
                  <a:cs typeface="Lato Light"/>
                  <a:sym typeface="Lato Light"/>
                </a:rPr>
                <a:t>Ensure that you understand the details that impact enrollment, costs, and coverage. </a:t>
              </a:r>
              <a:endParaRPr sz="1300">
                <a:solidFill>
                  <a:schemeClr val="lt1"/>
                </a:solidFill>
                <a:latin typeface="Lato"/>
                <a:ea typeface="Lato"/>
                <a:cs typeface="Lato"/>
                <a:sym typeface="Lato"/>
              </a:endParaRPr>
            </a:p>
          </p:txBody>
        </p:sp>
        <p:sp>
          <p:nvSpPr>
            <p:cNvPr id="180" name="Google Shape;180;p20"/>
            <p:cNvSpPr txBox="1"/>
            <p:nvPr/>
          </p:nvSpPr>
          <p:spPr>
            <a:xfrm>
              <a:off x="2790400" y="2089025"/>
              <a:ext cx="5483700" cy="58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400"/>
                <a:buFont typeface="Arial"/>
                <a:buNone/>
              </a:pPr>
              <a:r>
                <a:rPr b="1" lang="en" sz="1300">
                  <a:solidFill>
                    <a:srgbClr val="ED5C2E"/>
                  </a:solidFill>
                  <a:latin typeface="Lato"/>
                  <a:ea typeface="Lato"/>
                  <a:cs typeface="Lato"/>
                  <a:sym typeface="Lato"/>
                </a:rPr>
                <a:t>Evaluate:</a:t>
              </a:r>
              <a:r>
                <a:rPr lang="en" sz="1300">
                  <a:solidFill>
                    <a:schemeClr val="lt1"/>
                  </a:solidFill>
                  <a:latin typeface="Lato Light"/>
                  <a:ea typeface="Lato Light"/>
                  <a:cs typeface="Lato Light"/>
                  <a:sym typeface="Lato Light"/>
                </a:rPr>
                <a:t> Help you comparison shop across more than 20 leading carriers, to find the right plan for your needs.</a:t>
              </a:r>
              <a:endParaRPr sz="1300">
                <a:solidFill>
                  <a:schemeClr val="lt1"/>
                </a:solidFill>
                <a:latin typeface="Lato"/>
                <a:ea typeface="Lato"/>
                <a:cs typeface="Lato"/>
                <a:sym typeface="Lato"/>
              </a:endParaRPr>
            </a:p>
          </p:txBody>
        </p:sp>
        <p:sp>
          <p:nvSpPr>
            <p:cNvPr id="181" name="Google Shape;181;p20"/>
            <p:cNvSpPr txBox="1"/>
            <p:nvPr/>
          </p:nvSpPr>
          <p:spPr>
            <a:xfrm>
              <a:off x="2796100" y="2929900"/>
              <a:ext cx="5554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400"/>
                <a:buFont typeface="Arial"/>
                <a:buNone/>
              </a:pPr>
              <a:r>
                <a:rPr b="1" lang="en" sz="1300">
                  <a:solidFill>
                    <a:srgbClr val="ED5C2E"/>
                  </a:solidFill>
                  <a:latin typeface="Lato"/>
                  <a:ea typeface="Lato"/>
                  <a:cs typeface="Lato"/>
                  <a:sym typeface="Lato"/>
                </a:rPr>
                <a:t>Enroll:</a:t>
              </a:r>
              <a:r>
                <a:rPr lang="en" sz="1300">
                  <a:solidFill>
                    <a:srgbClr val="0C0C0C"/>
                  </a:solidFill>
                  <a:latin typeface="Lato Light"/>
                  <a:ea typeface="Lato Light"/>
                  <a:cs typeface="Lato Light"/>
                  <a:sym typeface="Lato Light"/>
                </a:rPr>
                <a:t> </a:t>
              </a:r>
              <a:r>
                <a:rPr lang="en" sz="1300">
                  <a:solidFill>
                    <a:schemeClr val="lt1"/>
                  </a:solidFill>
                  <a:latin typeface="Lato Light"/>
                  <a:ea typeface="Lato Light"/>
                  <a:cs typeface="Lato Light"/>
                  <a:sym typeface="Lato Light"/>
                </a:rPr>
                <a:t>Our services are obligation-free, but if you decide to take action, we can enroll you on the spot.</a:t>
              </a:r>
              <a:endParaRPr sz="1300">
                <a:solidFill>
                  <a:schemeClr val="lt1"/>
                </a:solidFill>
                <a:latin typeface="Lato"/>
                <a:ea typeface="Lato"/>
                <a:cs typeface="Lato"/>
                <a:sym typeface="Lato"/>
              </a:endParaRPr>
            </a:p>
          </p:txBody>
        </p:sp>
        <p:sp>
          <p:nvSpPr>
            <p:cNvPr id="182" name="Google Shape;182;p20"/>
            <p:cNvSpPr txBox="1"/>
            <p:nvPr/>
          </p:nvSpPr>
          <p:spPr>
            <a:xfrm>
              <a:off x="2796100" y="3676900"/>
              <a:ext cx="5361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400"/>
                <a:buFont typeface="Arial"/>
                <a:buNone/>
              </a:pPr>
              <a:r>
                <a:rPr b="1" lang="en" sz="1300">
                  <a:solidFill>
                    <a:srgbClr val="ED5C2E"/>
                  </a:solidFill>
                  <a:latin typeface="Lato"/>
                  <a:ea typeface="Lato"/>
                  <a:cs typeface="Lato"/>
                  <a:sym typeface="Lato"/>
                </a:rPr>
                <a:t>Support:</a:t>
              </a:r>
              <a:r>
                <a:rPr lang="en" sz="1300">
                  <a:solidFill>
                    <a:srgbClr val="ED5C2E"/>
                  </a:solidFill>
                  <a:latin typeface="Lato Light"/>
                  <a:ea typeface="Lato Light"/>
                  <a:cs typeface="Lato Light"/>
                  <a:sym typeface="Lato Light"/>
                </a:rPr>
                <a:t> </a:t>
              </a:r>
              <a:r>
                <a:rPr lang="en" sz="1300">
                  <a:solidFill>
                    <a:schemeClr val="lt1"/>
                  </a:solidFill>
                  <a:latin typeface="Lato Light"/>
                  <a:ea typeface="Lato Light"/>
                  <a:cs typeface="Lato Light"/>
                  <a:sym typeface="Lato Light"/>
                </a:rPr>
                <a:t>We have a dedicated team available to answer your questions, conduct policy reviews, and even help work with the carrier.</a:t>
              </a:r>
              <a:endParaRPr sz="1300">
                <a:solidFill>
                  <a:schemeClr val="lt1"/>
                </a:solidFill>
                <a:latin typeface="Lato"/>
                <a:ea typeface="Lato"/>
                <a:cs typeface="Lato"/>
                <a:sym typeface="Lato"/>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1"/>
          <p:cNvSpPr/>
          <p:nvPr/>
        </p:nvSpPr>
        <p:spPr>
          <a:xfrm rot="10800000">
            <a:off x="0" y="892625"/>
            <a:ext cx="9144000" cy="3533400"/>
          </a:xfrm>
          <a:prstGeom prst="rect">
            <a:avLst/>
          </a:prstGeom>
          <a:gradFill>
            <a:gsLst>
              <a:gs pos="0">
                <a:srgbClr val="45295C"/>
              </a:gs>
              <a:gs pos="30000">
                <a:srgbClr val="45295C"/>
              </a:gs>
              <a:gs pos="100000">
                <a:srgbClr val="7123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1"/>
          <p:cNvSpPr txBox="1"/>
          <p:nvPr/>
        </p:nvSpPr>
        <p:spPr>
          <a:xfrm>
            <a:off x="262675" y="225375"/>
            <a:ext cx="7685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45295C"/>
                </a:solidFill>
                <a:latin typeface="Lato Black"/>
                <a:ea typeface="Lato Black"/>
                <a:cs typeface="Lato Black"/>
                <a:sym typeface="Lato Black"/>
              </a:rPr>
              <a:t>HR &amp; Employee Assets</a:t>
            </a:r>
            <a:endParaRPr sz="3000">
              <a:solidFill>
                <a:srgbClr val="45295C"/>
              </a:solidFill>
              <a:latin typeface="Lato Black"/>
              <a:ea typeface="Lato Black"/>
              <a:cs typeface="Lato Black"/>
              <a:sym typeface="Lato Black"/>
            </a:endParaRPr>
          </a:p>
        </p:txBody>
      </p:sp>
      <p:pic>
        <p:nvPicPr>
          <p:cNvPr id="189" name="Google Shape;189;p21"/>
          <p:cNvPicPr preferRelativeResize="0"/>
          <p:nvPr/>
        </p:nvPicPr>
        <p:blipFill rotWithShape="1">
          <a:blip r:embed="rId3">
            <a:alphaModFix/>
          </a:blip>
          <a:srcRect b="0" l="0" r="0" t="0"/>
          <a:stretch/>
        </p:blipFill>
        <p:spPr>
          <a:xfrm>
            <a:off x="125550" y="4623800"/>
            <a:ext cx="1492925" cy="416825"/>
          </a:xfrm>
          <a:prstGeom prst="rect">
            <a:avLst/>
          </a:prstGeom>
          <a:noFill/>
          <a:ln>
            <a:noFill/>
          </a:ln>
        </p:spPr>
      </p:pic>
      <p:sp>
        <p:nvSpPr>
          <p:cNvPr id="190" name="Google Shape;190;p21"/>
          <p:cNvSpPr txBox="1"/>
          <p:nvPr/>
        </p:nvSpPr>
        <p:spPr>
          <a:xfrm>
            <a:off x="262675" y="1137975"/>
            <a:ext cx="4355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300">
              <a:solidFill>
                <a:schemeClr val="lt1"/>
              </a:solidFill>
              <a:latin typeface="Lato"/>
              <a:ea typeface="Lato"/>
              <a:cs typeface="Lato"/>
              <a:sym typeface="Lato"/>
            </a:endParaRPr>
          </a:p>
        </p:txBody>
      </p:sp>
      <p:grpSp>
        <p:nvGrpSpPr>
          <p:cNvPr id="191" name="Google Shape;191;p21"/>
          <p:cNvGrpSpPr/>
          <p:nvPr/>
        </p:nvGrpSpPr>
        <p:grpSpPr>
          <a:xfrm>
            <a:off x="8151050" y="157625"/>
            <a:ext cx="839400" cy="271200"/>
            <a:chOff x="8159525" y="110150"/>
            <a:chExt cx="839400" cy="271200"/>
          </a:xfrm>
        </p:grpSpPr>
        <p:sp>
          <p:nvSpPr>
            <p:cNvPr id="192" name="Google Shape;192;p21"/>
            <p:cNvSpPr/>
            <p:nvPr/>
          </p:nvSpPr>
          <p:spPr>
            <a:xfrm>
              <a:off x="8727725" y="110150"/>
              <a:ext cx="271200" cy="2712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1"/>
            <p:cNvSpPr/>
            <p:nvPr/>
          </p:nvSpPr>
          <p:spPr>
            <a:xfrm>
              <a:off x="8414075" y="135500"/>
              <a:ext cx="220500" cy="2205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1"/>
            <p:cNvSpPr/>
            <p:nvPr/>
          </p:nvSpPr>
          <p:spPr>
            <a:xfrm>
              <a:off x="8159525" y="165050"/>
              <a:ext cx="161400" cy="1614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95" name="Google Shape;195;p21"/>
          <p:cNvCxnSpPr/>
          <p:nvPr/>
        </p:nvCxnSpPr>
        <p:spPr>
          <a:xfrm>
            <a:off x="-3750" y="4434750"/>
            <a:ext cx="9151500" cy="3300"/>
          </a:xfrm>
          <a:prstGeom prst="straightConnector1">
            <a:avLst/>
          </a:prstGeom>
          <a:noFill/>
          <a:ln cap="flat" cmpd="sng" w="19050">
            <a:solidFill>
              <a:srgbClr val="ED5C2E"/>
            </a:solidFill>
            <a:prstDash val="solid"/>
            <a:round/>
            <a:headEnd len="sm" w="sm" type="none"/>
            <a:tailEnd len="sm" w="sm" type="none"/>
          </a:ln>
        </p:spPr>
      </p:cxnSp>
      <p:cxnSp>
        <p:nvCxnSpPr>
          <p:cNvPr id="196" name="Google Shape;196;p21"/>
          <p:cNvCxnSpPr/>
          <p:nvPr/>
        </p:nvCxnSpPr>
        <p:spPr>
          <a:xfrm>
            <a:off x="-3750" y="880600"/>
            <a:ext cx="9151500" cy="3300"/>
          </a:xfrm>
          <a:prstGeom prst="straightConnector1">
            <a:avLst/>
          </a:prstGeom>
          <a:noFill/>
          <a:ln cap="flat" cmpd="sng" w="19050">
            <a:solidFill>
              <a:srgbClr val="ED5C2E"/>
            </a:solidFill>
            <a:prstDash val="solid"/>
            <a:round/>
            <a:headEnd len="sm" w="sm" type="none"/>
            <a:tailEnd len="sm" w="sm" type="none"/>
          </a:ln>
        </p:spPr>
      </p:cxnSp>
      <p:pic>
        <p:nvPicPr>
          <p:cNvPr id="197" name="Google Shape;197;p21"/>
          <p:cNvPicPr preferRelativeResize="0"/>
          <p:nvPr/>
        </p:nvPicPr>
        <p:blipFill>
          <a:blip r:embed="rId4">
            <a:alphaModFix/>
          </a:blip>
          <a:stretch>
            <a:fillRect/>
          </a:stretch>
        </p:blipFill>
        <p:spPr>
          <a:xfrm>
            <a:off x="326050" y="1137975"/>
            <a:ext cx="1625775" cy="2097549"/>
          </a:xfrm>
          <a:prstGeom prst="rect">
            <a:avLst/>
          </a:prstGeom>
          <a:noFill/>
          <a:ln>
            <a:noFill/>
          </a:ln>
        </p:spPr>
      </p:pic>
      <p:pic>
        <p:nvPicPr>
          <p:cNvPr id="198" name="Google Shape;198;p21"/>
          <p:cNvPicPr preferRelativeResize="0"/>
          <p:nvPr/>
        </p:nvPicPr>
        <p:blipFill>
          <a:blip r:embed="rId5">
            <a:alphaModFix/>
          </a:blip>
          <a:stretch>
            <a:fillRect/>
          </a:stretch>
        </p:blipFill>
        <p:spPr>
          <a:xfrm>
            <a:off x="1364575" y="1794000"/>
            <a:ext cx="1625775" cy="2105327"/>
          </a:xfrm>
          <a:prstGeom prst="rect">
            <a:avLst/>
          </a:prstGeom>
          <a:noFill/>
          <a:ln cap="flat" cmpd="sng" w="9525">
            <a:solidFill>
              <a:srgbClr val="FFFFFF"/>
            </a:solidFill>
            <a:prstDash val="solid"/>
            <a:round/>
            <a:headEnd len="sm" w="sm" type="none"/>
            <a:tailEnd len="sm" w="sm" type="none"/>
          </a:ln>
        </p:spPr>
      </p:pic>
      <p:pic>
        <p:nvPicPr>
          <p:cNvPr id="199" name="Google Shape;199;p21"/>
          <p:cNvPicPr preferRelativeResize="0"/>
          <p:nvPr/>
        </p:nvPicPr>
        <p:blipFill rotWithShape="1">
          <a:blip r:embed="rId6">
            <a:alphaModFix/>
          </a:blip>
          <a:srcRect b="0" l="0" r="0" t="0"/>
          <a:stretch/>
        </p:blipFill>
        <p:spPr>
          <a:xfrm>
            <a:off x="2513875" y="2157923"/>
            <a:ext cx="1625775" cy="2096276"/>
          </a:xfrm>
          <a:prstGeom prst="rect">
            <a:avLst/>
          </a:prstGeom>
          <a:noFill/>
          <a:ln cap="flat" cmpd="sng" w="9525">
            <a:solidFill>
              <a:srgbClr val="EEEEEE"/>
            </a:solidFill>
            <a:prstDash val="solid"/>
            <a:round/>
            <a:headEnd len="sm" w="sm" type="none"/>
            <a:tailEnd len="sm" w="sm" type="none"/>
          </a:ln>
          <a:effectLst>
            <a:outerShdw blurRad="57150" rotWithShape="0" algn="bl" dir="5400000" dist="19050">
              <a:srgbClr val="000000">
                <a:alpha val="49800"/>
              </a:srgbClr>
            </a:outerShdw>
          </a:effectLst>
        </p:spPr>
      </p:pic>
      <p:pic>
        <p:nvPicPr>
          <p:cNvPr id="200" name="Google Shape;200;p21"/>
          <p:cNvPicPr preferRelativeResize="0"/>
          <p:nvPr/>
        </p:nvPicPr>
        <p:blipFill>
          <a:blip r:embed="rId7">
            <a:alphaModFix/>
          </a:blip>
          <a:stretch>
            <a:fillRect/>
          </a:stretch>
        </p:blipFill>
        <p:spPr>
          <a:xfrm>
            <a:off x="6992350" y="1138475"/>
            <a:ext cx="1625776" cy="2111278"/>
          </a:xfrm>
          <a:prstGeom prst="rect">
            <a:avLst/>
          </a:prstGeom>
          <a:noFill/>
          <a:ln cap="flat" cmpd="sng" w="9525">
            <a:solidFill>
              <a:srgbClr val="FFFFFF"/>
            </a:solidFill>
            <a:prstDash val="solid"/>
            <a:round/>
            <a:headEnd len="sm" w="sm" type="none"/>
            <a:tailEnd len="sm" w="sm" type="none"/>
          </a:ln>
        </p:spPr>
      </p:pic>
      <p:pic>
        <p:nvPicPr>
          <p:cNvPr id="201" name="Google Shape;201;p21"/>
          <p:cNvPicPr preferRelativeResize="0"/>
          <p:nvPr/>
        </p:nvPicPr>
        <p:blipFill>
          <a:blip r:embed="rId8">
            <a:alphaModFix/>
          </a:blip>
          <a:stretch>
            <a:fillRect/>
          </a:stretch>
        </p:blipFill>
        <p:spPr>
          <a:xfrm>
            <a:off x="6054825" y="1793975"/>
            <a:ext cx="1625774" cy="2090555"/>
          </a:xfrm>
          <a:prstGeom prst="rect">
            <a:avLst/>
          </a:prstGeom>
          <a:noFill/>
          <a:ln cap="flat" cmpd="sng" w="9525">
            <a:solidFill>
              <a:srgbClr val="FFFFFF"/>
            </a:solidFill>
            <a:prstDash val="solid"/>
            <a:round/>
            <a:headEnd len="sm" w="sm" type="none"/>
            <a:tailEnd len="sm" w="sm" type="none"/>
          </a:ln>
        </p:spPr>
      </p:pic>
      <p:pic>
        <p:nvPicPr>
          <p:cNvPr id="202" name="Google Shape;202;p21"/>
          <p:cNvPicPr preferRelativeResize="0"/>
          <p:nvPr/>
        </p:nvPicPr>
        <p:blipFill rotWithShape="1">
          <a:blip r:embed="rId9">
            <a:alphaModFix/>
          </a:blip>
          <a:srcRect b="0" l="0" r="0" t="0"/>
          <a:stretch/>
        </p:blipFill>
        <p:spPr>
          <a:xfrm>
            <a:off x="4986175" y="2150934"/>
            <a:ext cx="1625774" cy="2103263"/>
          </a:xfrm>
          <a:prstGeom prst="rect">
            <a:avLst/>
          </a:prstGeom>
          <a:noFill/>
          <a:ln cap="flat" cmpd="sng" w="9525">
            <a:solidFill>
              <a:srgbClr val="EEEEEE"/>
            </a:solidFill>
            <a:prstDash val="solid"/>
            <a:round/>
            <a:headEnd len="sm" w="sm" type="none"/>
            <a:tailEnd len="sm" w="sm" type="none"/>
          </a:ln>
          <a:effectLst>
            <a:outerShdw blurRad="57150" rotWithShape="0" algn="bl" dir="5400000" dist="19050">
              <a:srgbClr val="000000">
                <a:alpha val="49800"/>
              </a:srgbClr>
            </a:outerShdw>
          </a:effectLst>
        </p:spPr>
      </p:pic>
      <p:pic>
        <p:nvPicPr>
          <p:cNvPr id="203" name="Google Shape;203;p21"/>
          <p:cNvPicPr preferRelativeResize="0"/>
          <p:nvPr/>
        </p:nvPicPr>
        <p:blipFill>
          <a:blip r:embed="rId10">
            <a:alphaModFix/>
          </a:blip>
          <a:stretch>
            <a:fillRect/>
          </a:stretch>
        </p:blipFill>
        <p:spPr>
          <a:xfrm>
            <a:off x="6054825" y="1800088"/>
            <a:ext cx="1625775" cy="2093154"/>
          </a:xfrm>
          <a:prstGeom prst="rect">
            <a:avLst/>
          </a:prstGeom>
          <a:noFill/>
          <a:ln cap="flat" cmpd="sng" w="9525">
            <a:solidFill>
              <a:srgbClr val="FFFFFF"/>
            </a:solidFill>
            <a:prstDash val="solid"/>
            <a:round/>
            <a:headEnd len="sm" w="sm" type="none"/>
            <a:tailEnd len="sm" w="sm" type="none"/>
          </a:ln>
        </p:spPr>
      </p:pic>
      <p:pic>
        <p:nvPicPr>
          <p:cNvPr id="204" name="Google Shape;204;p21"/>
          <p:cNvPicPr preferRelativeResize="0"/>
          <p:nvPr/>
        </p:nvPicPr>
        <p:blipFill rotWithShape="1">
          <a:blip r:embed="rId9">
            <a:alphaModFix/>
          </a:blip>
          <a:srcRect b="0" l="0" r="0" t="0"/>
          <a:stretch/>
        </p:blipFill>
        <p:spPr>
          <a:xfrm>
            <a:off x="4986175" y="2154434"/>
            <a:ext cx="1625774" cy="2103263"/>
          </a:xfrm>
          <a:prstGeom prst="rect">
            <a:avLst/>
          </a:prstGeom>
          <a:noFill/>
          <a:ln cap="flat" cmpd="sng" w="9525">
            <a:solidFill>
              <a:srgbClr val="EEEEEE"/>
            </a:solidFill>
            <a:prstDash val="solid"/>
            <a:round/>
            <a:headEnd len="sm" w="sm" type="none"/>
            <a:tailEnd len="sm" w="sm" type="none"/>
          </a:ln>
          <a:effectLst>
            <a:outerShdw blurRad="57150" rotWithShape="0" algn="bl" dir="5400000" dist="19050">
              <a:srgbClr val="000000">
                <a:alpha val="49800"/>
              </a:srgbClr>
            </a:outerShdw>
          </a:effectLst>
        </p:spPr>
      </p:pic>
      <p:sp>
        <p:nvSpPr>
          <p:cNvPr id="205" name="Google Shape;205;p21"/>
          <p:cNvSpPr txBox="1"/>
          <p:nvPr/>
        </p:nvSpPr>
        <p:spPr>
          <a:xfrm>
            <a:off x="2077625" y="1003500"/>
            <a:ext cx="47889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i="1" sz="1700">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2"/>
          <p:cNvSpPr/>
          <p:nvPr/>
        </p:nvSpPr>
        <p:spPr>
          <a:xfrm rot="10800000">
            <a:off x="0" y="892625"/>
            <a:ext cx="9144000" cy="3533400"/>
          </a:xfrm>
          <a:prstGeom prst="rect">
            <a:avLst/>
          </a:prstGeom>
          <a:gradFill>
            <a:gsLst>
              <a:gs pos="0">
                <a:srgbClr val="45295C"/>
              </a:gs>
              <a:gs pos="30000">
                <a:srgbClr val="45295C"/>
              </a:gs>
              <a:gs pos="100000">
                <a:srgbClr val="7123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a:p>
        </p:txBody>
      </p:sp>
      <p:sp>
        <p:nvSpPr>
          <p:cNvPr id="211" name="Google Shape;211;p22"/>
          <p:cNvSpPr txBox="1"/>
          <p:nvPr/>
        </p:nvSpPr>
        <p:spPr>
          <a:xfrm>
            <a:off x="262675" y="225375"/>
            <a:ext cx="7685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45295C"/>
                </a:solidFill>
                <a:latin typeface="Lato Black"/>
                <a:ea typeface="Lato Black"/>
                <a:cs typeface="Lato Black"/>
                <a:sym typeface="Lato Black"/>
              </a:rPr>
              <a:t>Benefits GPS Tool</a:t>
            </a:r>
            <a:endParaRPr sz="3000">
              <a:solidFill>
                <a:srgbClr val="45295C"/>
              </a:solidFill>
              <a:latin typeface="Lato Black"/>
              <a:ea typeface="Lato Black"/>
              <a:cs typeface="Lato Black"/>
              <a:sym typeface="Lato Black"/>
            </a:endParaRPr>
          </a:p>
        </p:txBody>
      </p:sp>
      <p:pic>
        <p:nvPicPr>
          <p:cNvPr id="212" name="Google Shape;212;p22"/>
          <p:cNvPicPr preferRelativeResize="0"/>
          <p:nvPr/>
        </p:nvPicPr>
        <p:blipFill rotWithShape="1">
          <a:blip r:embed="rId3">
            <a:alphaModFix/>
          </a:blip>
          <a:srcRect b="0" l="0" r="0" t="0"/>
          <a:stretch/>
        </p:blipFill>
        <p:spPr>
          <a:xfrm>
            <a:off x="125550" y="4623800"/>
            <a:ext cx="1492925" cy="416825"/>
          </a:xfrm>
          <a:prstGeom prst="rect">
            <a:avLst/>
          </a:prstGeom>
          <a:noFill/>
          <a:ln>
            <a:noFill/>
          </a:ln>
        </p:spPr>
      </p:pic>
      <p:sp>
        <p:nvSpPr>
          <p:cNvPr id="213" name="Google Shape;213;p22"/>
          <p:cNvSpPr txBox="1"/>
          <p:nvPr/>
        </p:nvSpPr>
        <p:spPr>
          <a:xfrm>
            <a:off x="262675" y="1137975"/>
            <a:ext cx="4355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300">
              <a:solidFill>
                <a:schemeClr val="lt1"/>
              </a:solidFill>
              <a:latin typeface="Lato"/>
              <a:ea typeface="Lato"/>
              <a:cs typeface="Lato"/>
              <a:sym typeface="Lato"/>
            </a:endParaRPr>
          </a:p>
        </p:txBody>
      </p:sp>
      <p:grpSp>
        <p:nvGrpSpPr>
          <p:cNvPr id="214" name="Google Shape;214;p22"/>
          <p:cNvGrpSpPr/>
          <p:nvPr/>
        </p:nvGrpSpPr>
        <p:grpSpPr>
          <a:xfrm>
            <a:off x="8151050" y="157625"/>
            <a:ext cx="839400" cy="271200"/>
            <a:chOff x="8159525" y="110150"/>
            <a:chExt cx="839400" cy="271200"/>
          </a:xfrm>
        </p:grpSpPr>
        <p:sp>
          <p:nvSpPr>
            <p:cNvPr id="215" name="Google Shape;215;p22"/>
            <p:cNvSpPr/>
            <p:nvPr/>
          </p:nvSpPr>
          <p:spPr>
            <a:xfrm>
              <a:off x="8727725" y="110150"/>
              <a:ext cx="271200" cy="2712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2"/>
            <p:cNvSpPr/>
            <p:nvPr/>
          </p:nvSpPr>
          <p:spPr>
            <a:xfrm>
              <a:off x="8414075" y="135500"/>
              <a:ext cx="220500" cy="2205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2"/>
            <p:cNvSpPr/>
            <p:nvPr/>
          </p:nvSpPr>
          <p:spPr>
            <a:xfrm>
              <a:off x="8159525" y="165050"/>
              <a:ext cx="161400" cy="1614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18" name="Google Shape;218;p22"/>
          <p:cNvCxnSpPr/>
          <p:nvPr/>
        </p:nvCxnSpPr>
        <p:spPr>
          <a:xfrm>
            <a:off x="-3750" y="4434750"/>
            <a:ext cx="9151500" cy="3300"/>
          </a:xfrm>
          <a:prstGeom prst="straightConnector1">
            <a:avLst/>
          </a:prstGeom>
          <a:noFill/>
          <a:ln cap="flat" cmpd="sng" w="19050">
            <a:solidFill>
              <a:srgbClr val="ED5C2E"/>
            </a:solidFill>
            <a:prstDash val="solid"/>
            <a:round/>
            <a:headEnd len="sm" w="sm" type="none"/>
            <a:tailEnd len="sm" w="sm" type="none"/>
          </a:ln>
        </p:spPr>
      </p:cxnSp>
      <p:cxnSp>
        <p:nvCxnSpPr>
          <p:cNvPr id="219" name="Google Shape;219;p22"/>
          <p:cNvCxnSpPr/>
          <p:nvPr/>
        </p:nvCxnSpPr>
        <p:spPr>
          <a:xfrm>
            <a:off x="-3750" y="880600"/>
            <a:ext cx="9151500" cy="3300"/>
          </a:xfrm>
          <a:prstGeom prst="straightConnector1">
            <a:avLst/>
          </a:prstGeom>
          <a:noFill/>
          <a:ln cap="flat" cmpd="sng" w="19050">
            <a:solidFill>
              <a:srgbClr val="ED5C2E"/>
            </a:solidFill>
            <a:prstDash val="solid"/>
            <a:round/>
            <a:headEnd len="sm" w="sm" type="none"/>
            <a:tailEnd len="sm" w="sm" type="none"/>
          </a:ln>
        </p:spPr>
      </p:cxnSp>
      <p:sp>
        <p:nvSpPr>
          <p:cNvPr id="220" name="Google Shape;220;p22"/>
          <p:cNvSpPr txBox="1"/>
          <p:nvPr/>
        </p:nvSpPr>
        <p:spPr>
          <a:xfrm>
            <a:off x="2077625" y="1003500"/>
            <a:ext cx="47889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i="1" sz="1700">
              <a:solidFill>
                <a:schemeClr val="lt1"/>
              </a:solidFill>
              <a:latin typeface="Lato"/>
              <a:ea typeface="Lato"/>
              <a:cs typeface="Lato"/>
              <a:sym typeface="Lato"/>
            </a:endParaRPr>
          </a:p>
        </p:txBody>
      </p:sp>
      <p:pic>
        <p:nvPicPr>
          <p:cNvPr id="221" name="Google Shape;221;p22"/>
          <p:cNvPicPr preferRelativeResize="0"/>
          <p:nvPr/>
        </p:nvPicPr>
        <p:blipFill>
          <a:blip r:embed="rId4">
            <a:alphaModFix/>
          </a:blip>
          <a:stretch>
            <a:fillRect/>
          </a:stretch>
        </p:blipFill>
        <p:spPr>
          <a:xfrm>
            <a:off x="3361526" y="1172325"/>
            <a:ext cx="5628926" cy="2973999"/>
          </a:xfrm>
          <a:prstGeom prst="rect">
            <a:avLst/>
          </a:prstGeom>
          <a:noFill/>
          <a:ln>
            <a:noFill/>
          </a:ln>
        </p:spPr>
      </p:pic>
      <p:sp>
        <p:nvSpPr>
          <p:cNvPr id="222" name="Google Shape;222;p22"/>
          <p:cNvSpPr txBox="1"/>
          <p:nvPr/>
        </p:nvSpPr>
        <p:spPr>
          <a:xfrm>
            <a:off x="75125" y="1084800"/>
            <a:ext cx="3181800" cy="297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Lato"/>
                <a:ea typeface="Lato"/>
                <a:cs typeface="Lato"/>
                <a:sym typeface="Lato"/>
              </a:rPr>
              <a:t>One-stop shop for employees to access SmartConnect Medicare resources and connect with us!</a:t>
            </a:r>
            <a:endParaRPr b="1" sz="1600">
              <a:solidFill>
                <a:schemeClr val="lt1"/>
              </a:solidFill>
              <a:latin typeface="Lato"/>
              <a:ea typeface="Lato"/>
              <a:cs typeface="Lato"/>
              <a:sym typeface="Lato"/>
            </a:endParaRPr>
          </a:p>
        </p:txBody>
      </p:sp>
      <p:pic>
        <p:nvPicPr>
          <p:cNvPr id="223" name="Google Shape;223;p22"/>
          <p:cNvPicPr preferRelativeResize="0"/>
          <p:nvPr/>
        </p:nvPicPr>
        <p:blipFill>
          <a:blip r:embed="rId5">
            <a:alphaModFix/>
          </a:blip>
          <a:stretch>
            <a:fillRect/>
          </a:stretch>
        </p:blipFill>
        <p:spPr>
          <a:xfrm>
            <a:off x="757700" y="2249488"/>
            <a:ext cx="1816645" cy="1809200"/>
          </a:xfrm>
          <a:prstGeom prst="rect">
            <a:avLst/>
          </a:prstGeom>
          <a:noFill/>
          <a:ln cap="flat" cmpd="sng" w="9525">
            <a:solidFill>
              <a:schemeClr val="lt1"/>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3"/>
          <p:cNvSpPr/>
          <p:nvPr/>
        </p:nvSpPr>
        <p:spPr>
          <a:xfrm rot="10800000">
            <a:off x="0" y="892625"/>
            <a:ext cx="9144000" cy="3533400"/>
          </a:xfrm>
          <a:prstGeom prst="rect">
            <a:avLst/>
          </a:prstGeom>
          <a:gradFill>
            <a:gsLst>
              <a:gs pos="0">
                <a:srgbClr val="45295C"/>
              </a:gs>
              <a:gs pos="30000">
                <a:srgbClr val="45295C"/>
              </a:gs>
              <a:gs pos="100000">
                <a:srgbClr val="7123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3"/>
          <p:cNvSpPr txBox="1"/>
          <p:nvPr/>
        </p:nvSpPr>
        <p:spPr>
          <a:xfrm>
            <a:off x="262675" y="225375"/>
            <a:ext cx="7685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45295C"/>
                </a:solidFill>
                <a:latin typeface="Lato Black"/>
                <a:ea typeface="Lato Black"/>
                <a:cs typeface="Lato Black"/>
                <a:sym typeface="Lato Black"/>
              </a:rPr>
              <a:t>Virtual Presentations</a:t>
            </a:r>
            <a:endParaRPr sz="3000">
              <a:solidFill>
                <a:srgbClr val="45295C"/>
              </a:solidFill>
              <a:latin typeface="Lato Black"/>
              <a:ea typeface="Lato Black"/>
              <a:cs typeface="Lato Black"/>
              <a:sym typeface="Lato Black"/>
            </a:endParaRPr>
          </a:p>
        </p:txBody>
      </p:sp>
      <p:pic>
        <p:nvPicPr>
          <p:cNvPr id="230" name="Google Shape;230;p23"/>
          <p:cNvPicPr preferRelativeResize="0"/>
          <p:nvPr/>
        </p:nvPicPr>
        <p:blipFill rotWithShape="1">
          <a:blip r:embed="rId3">
            <a:alphaModFix/>
          </a:blip>
          <a:srcRect b="0" l="0" r="0" t="0"/>
          <a:stretch/>
        </p:blipFill>
        <p:spPr>
          <a:xfrm>
            <a:off x="125550" y="4623800"/>
            <a:ext cx="1492925" cy="416825"/>
          </a:xfrm>
          <a:prstGeom prst="rect">
            <a:avLst/>
          </a:prstGeom>
          <a:noFill/>
          <a:ln>
            <a:noFill/>
          </a:ln>
        </p:spPr>
      </p:pic>
      <p:sp>
        <p:nvSpPr>
          <p:cNvPr id="231" name="Google Shape;231;p23"/>
          <p:cNvSpPr txBox="1"/>
          <p:nvPr/>
        </p:nvSpPr>
        <p:spPr>
          <a:xfrm>
            <a:off x="262675" y="1371150"/>
            <a:ext cx="3899700" cy="24012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lt1"/>
              </a:buClr>
              <a:buSzPts val="1600"/>
              <a:buFont typeface="Lato"/>
              <a:buChar char="●"/>
            </a:pPr>
            <a:r>
              <a:rPr b="1" lang="en" sz="1600">
                <a:solidFill>
                  <a:schemeClr val="lt1"/>
                </a:solidFill>
                <a:latin typeface="Lato"/>
                <a:ea typeface="Lato"/>
                <a:cs typeface="Lato"/>
                <a:sym typeface="Lato"/>
              </a:rPr>
              <a:t>Medicare 101 Webinars</a:t>
            </a:r>
            <a:endParaRPr b="1" sz="1600">
              <a:solidFill>
                <a:schemeClr val="lt1"/>
              </a:solidFill>
              <a:latin typeface="Lato"/>
              <a:ea typeface="Lato"/>
              <a:cs typeface="Lato"/>
              <a:sym typeface="Lato"/>
            </a:endParaRPr>
          </a:p>
          <a:p>
            <a:pPr indent="0" lvl="0" marL="457200" rtl="0" algn="l">
              <a:spcBef>
                <a:spcPts val="0"/>
              </a:spcBef>
              <a:spcAft>
                <a:spcPts val="0"/>
              </a:spcAft>
              <a:buNone/>
            </a:pPr>
            <a:r>
              <a:t/>
            </a:r>
            <a:endParaRPr b="1"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Char char="●"/>
            </a:pPr>
            <a:r>
              <a:rPr b="1" lang="en" sz="1600">
                <a:solidFill>
                  <a:schemeClr val="lt1"/>
                </a:solidFill>
                <a:latin typeface="Lato"/>
                <a:ea typeface="Lato"/>
                <a:cs typeface="Lato"/>
                <a:sym typeface="Lato"/>
              </a:rPr>
              <a:t>Mini-Webinars: Topic of the Month </a:t>
            </a:r>
            <a:endParaRPr b="1" sz="1600">
              <a:solidFill>
                <a:schemeClr val="lt1"/>
              </a:solidFill>
              <a:latin typeface="Lato"/>
              <a:ea typeface="Lato"/>
              <a:cs typeface="Lato"/>
              <a:sym typeface="Lato"/>
            </a:endParaRPr>
          </a:p>
          <a:p>
            <a:pPr indent="0" lvl="0" marL="457200" rtl="0" algn="l">
              <a:spcBef>
                <a:spcPts val="0"/>
              </a:spcBef>
              <a:spcAft>
                <a:spcPts val="0"/>
              </a:spcAft>
              <a:buNone/>
            </a:pPr>
            <a:r>
              <a:t/>
            </a:r>
            <a:endParaRPr b="1"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Char char="●"/>
            </a:pPr>
            <a:r>
              <a:rPr b="1" lang="en" sz="1600">
                <a:solidFill>
                  <a:schemeClr val="lt1"/>
                </a:solidFill>
                <a:latin typeface="Lato"/>
                <a:ea typeface="Lato"/>
                <a:cs typeface="Lato"/>
                <a:sym typeface="Lato"/>
              </a:rPr>
              <a:t>Quarterly Webinars for HR Members and Benefits Professionals</a:t>
            </a:r>
            <a:endParaRPr b="1" sz="1600">
              <a:solidFill>
                <a:schemeClr val="lt1"/>
              </a:solidFill>
              <a:latin typeface="Lato"/>
              <a:ea typeface="Lato"/>
              <a:cs typeface="Lato"/>
              <a:sym typeface="Lato"/>
            </a:endParaRPr>
          </a:p>
          <a:p>
            <a:pPr indent="0" lvl="0" marL="457200" rtl="0" algn="l">
              <a:spcBef>
                <a:spcPts val="0"/>
              </a:spcBef>
              <a:spcAft>
                <a:spcPts val="0"/>
              </a:spcAft>
              <a:buNone/>
            </a:pPr>
            <a:r>
              <a:t/>
            </a:r>
            <a:endParaRPr b="1"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Char char="●"/>
            </a:pPr>
            <a:r>
              <a:rPr b="1" lang="en" sz="1600">
                <a:solidFill>
                  <a:schemeClr val="lt1"/>
                </a:solidFill>
                <a:latin typeface="Lato"/>
                <a:ea typeface="Lato"/>
                <a:cs typeface="Lato"/>
                <a:sym typeface="Lato"/>
              </a:rPr>
              <a:t>Benefit Fair Presentations</a:t>
            </a:r>
            <a:endParaRPr b="1" sz="1600">
              <a:solidFill>
                <a:schemeClr val="lt1"/>
              </a:solidFill>
              <a:latin typeface="Lato"/>
              <a:ea typeface="Lato"/>
              <a:cs typeface="Lato"/>
              <a:sym typeface="Lato"/>
            </a:endParaRPr>
          </a:p>
        </p:txBody>
      </p:sp>
      <p:grpSp>
        <p:nvGrpSpPr>
          <p:cNvPr id="232" name="Google Shape;232;p23"/>
          <p:cNvGrpSpPr/>
          <p:nvPr/>
        </p:nvGrpSpPr>
        <p:grpSpPr>
          <a:xfrm>
            <a:off x="8151050" y="157625"/>
            <a:ext cx="839400" cy="271200"/>
            <a:chOff x="8159525" y="110150"/>
            <a:chExt cx="839400" cy="271200"/>
          </a:xfrm>
        </p:grpSpPr>
        <p:sp>
          <p:nvSpPr>
            <p:cNvPr id="233" name="Google Shape;233;p23"/>
            <p:cNvSpPr/>
            <p:nvPr/>
          </p:nvSpPr>
          <p:spPr>
            <a:xfrm>
              <a:off x="8727725" y="110150"/>
              <a:ext cx="271200" cy="2712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3"/>
            <p:cNvSpPr/>
            <p:nvPr/>
          </p:nvSpPr>
          <p:spPr>
            <a:xfrm>
              <a:off x="8414075" y="135500"/>
              <a:ext cx="220500" cy="2205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3"/>
            <p:cNvSpPr/>
            <p:nvPr/>
          </p:nvSpPr>
          <p:spPr>
            <a:xfrm>
              <a:off x="8159525" y="165050"/>
              <a:ext cx="161400" cy="1614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36" name="Google Shape;236;p23"/>
          <p:cNvCxnSpPr/>
          <p:nvPr/>
        </p:nvCxnSpPr>
        <p:spPr>
          <a:xfrm>
            <a:off x="-3750" y="4434750"/>
            <a:ext cx="9151500" cy="3300"/>
          </a:xfrm>
          <a:prstGeom prst="straightConnector1">
            <a:avLst/>
          </a:prstGeom>
          <a:noFill/>
          <a:ln cap="flat" cmpd="sng" w="19050">
            <a:solidFill>
              <a:srgbClr val="ED5C2E"/>
            </a:solidFill>
            <a:prstDash val="solid"/>
            <a:round/>
            <a:headEnd len="sm" w="sm" type="none"/>
            <a:tailEnd len="sm" w="sm" type="none"/>
          </a:ln>
        </p:spPr>
      </p:cxnSp>
      <p:cxnSp>
        <p:nvCxnSpPr>
          <p:cNvPr id="237" name="Google Shape;237;p23"/>
          <p:cNvCxnSpPr/>
          <p:nvPr/>
        </p:nvCxnSpPr>
        <p:spPr>
          <a:xfrm>
            <a:off x="-3750" y="880600"/>
            <a:ext cx="9151500" cy="3300"/>
          </a:xfrm>
          <a:prstGeom prst="straightConnector1">
            <a:avLst/>
          </a:prstGeom>
          <a:noFill/>
          <a:ln cap="flat" cmpd="sng" w="19050">
            <a:solidFill>
              <a:srgbClr val="ED5C2E"/>
            </a:solidFill>
            <a:prstDash val="solid"/>
            <a:round/>
            <a:headEnd len="sm" w="sm" type="none"/>
            <a:tailEnd len="sm" w="sm" type="none"/>
          </a:ln>
        </p:spPr>
      </p:cxnSp>
      <p:sp>
        <p:nvSpPr>
          <p:cNvPr id="238" name="Google Shape;238;p23"/>
          <p:cNvSpPr txBox="1"/>
          <p:nvPr/>
        </p:nvSpPr>
        <p:spPr>
          <a:xfrm>
            <a:off x="2077625" y="1003500"/>
            <a:ext cx="47889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i="1" sz="1700">
              <a:solidFill>
                <a:schemeClr val="lt1"/>
              </a:solidFill>
              <a:latin typeface="Lato"/>
              <a:ea typeface="Lato"/>
              <a:cs typeface="Lato"/>
              <a:sym typeface="Lato"/>
            </a:endParaRPr>
          </a:p>
        </p:txBody>
      </p:sp>
      <p:pic>
        <p:nvPicPr>
          <p:cNvPr id="239" name="Google Shape;239;p23"/>
          <p:cNvPicPr preferRelativeResize="0"/>
          <p:nvPr/>
        </p:nvPicPr>
        <p:blipFill>
          <a:blip r:embed="rId4">
            <a:alphaModFix/>
          </a:blip>
          <a:stretch>
            <a:fillRect/>
          </a:stretch>
        </p:blipFill>
        <p:spPr>
          <a:xfrm>
            <a:off x="5320375" y="1003500"/>
            <a:ext cx="3717125" cy="1781375"/>
          </a:xfrm>
          <a:prstGeom prst="rect">
            <a:avLst/>
          </a:prstGeom>
          <a:noFill/>
          <a:ln>
            <a:noFill/>
          </a:ln>
        </p:spPr>
      </p:pic>
      <p:pic>
        <p:nvPicPr>
          <p:cNvPr id="240" name="Google Shape;240;p23"/>
          <p:cNvPicPr preferRelativeResize="0"/>
          <p:nvPr/>
        </p:nvPicPr>
        <p:blipFill>
          <a:blip r:embed="rId5">
            <a:alphaModFix/>
          </a:blip>
          <a:stretch>
            <a:fillRect/>
          </a:stretch>
        </p:blipFill>
        <p:spPr>
          <a:xfrm>
            <a:off x="4162300" y="2529872"/>
            <a:ext cx="3717125" cy="178137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4"/>
          <p:cNvSpPr/>
          <p:nvPr/>
        </p:nvSpPr>
        <p:spPr>
          <a:xfrm rot="10800000">
            <a:off x="0" y="892625"/>
            <a:ext cx="9144000" cy="3533400"/>
          </a:xfrm>
          <a:prstGeom prst="rect">
            <a:avLst/>
          </a:prstGeom>
          <a:gradFill>
            <a:gsLst>
              <a:gs pos="0">
                <a:srgbClr val="45295C"/>
              </a:gs>
              <a:gs pos="30000">
                <a:srgbClr val="45295C"/>
              </a:gs>
              <a:gs pos="100000">
                <a:srgbClr val="7123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4"/>
          <p:cNvSpPr txBox="1"/>
          <p:nvPr/>
        </p:nvSpPr>
        <p:spPr>
          <a:xfrm>
            <a:off x="262675" y="225375"/>
            <a:ext cx="8472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45295C"/>
                </a:solidFill>
                <a:latin typeface="Lato Black"/>
                <a:ea typeface="Lato Black"/>
                <a:cs typeface="Lato Black"/>
                <a:sym typeface="Lato Black"/>
              </a:rPr>
              <a:t>Direct Marketing: In-Home &amp; Email Campaigns</a:t>
            </a:r>
            <a:endParaRPr sz="3000">
              <a:solidFill>
                <a:srgbClr val="45295C"/>
              </a:solidFill>
              <a:latin typeface="Lato Black"/>
              <a:ea typeface="Lato Black"/>
              <a:cs typeface="Lato Black"/>
              <a:sym typeface="Lato Black"/>
            </a:endParaRPr>
          </a:p>
        </p:txBody>
      </p:sp>
      <p:pic>
        <p:nvPicPr>
          <p:cNvPr id="247" name="Google Shape;247;p24"/>
          <p:cNvPicPr preferRelativeResize="0"/>
          <p:nvPr/>
        </p:nvPicPr>
        <p:blipFill rotWithShape="1">
          <a:blip r:embed="rId3">
            <a:alphaModFix/>
          </a:blip>
          <a:srcRect b="0" l="0" r="0" t="0"/>
          <a:stretch/>
        </p:blipFill>
        <p:spPr>
          <a:xfrm>
            <a:off x="125550" y="4623800"/>
            <a:ext cx="1492925" cy="416825"/>
          </a:xfrm>
          <a:prstGeom prst="rect">
            <a:avLst/>
          </a:prstGeom>
          <a:noFill/>
          <a:ln>
            <a:noFill/>
          </a:ln>
        </p:spPr>
      </p:pic>
      <p:sp>
        <p:nvSpPr>
          <p:cNvPr id="248" name="Google Shape;248;p24"/>
          <p:cNvSpPr txBox="1"/>
          <p:nvPr/>
        </p:nvSpPr>
        <p:spPr>
          <a:xfrm>
            <a:off x="262675" y="1137975"/>
            <a:ext cx="4355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300">
              <a:solidFill>
                <a:schemeClr val="lt1"/>
              </a:solidFill>
              <a:latin typeface="Lato"/>
              <a:ea typeface="Lato"/>
              <a:cs typeface="Lato"/>
              <a:sym typeface="Lato"/>
            </a:endParaRPr>
          </a:p>
        </p:txBody>
      </p:sp>
      <p:grpSp>
        <p:nvGrpSpPr>
          <p:cNvPr id="249" name="Google Shape;249;p24"/>
          <p:cNvGrpSpPr/>
          <p:nvPr/>
        </p:nvGrpSpPr>
        <p:grpSpPr>
          <a:xfrm>
            <a:off x="8151050" y="157625"/>
            <a:ext cx="839400" cy="271200"/>
            <a:chOff x="8159525" y="110150"/>
            <a:chExt cx="839400" cy="271200"/>
          </a:xfrm>
        </p:grpSpPr>
        <p:sp>
          <p:nvSpPr>
            <p:cNvPr id="250" name="Google Shape;250;p24"/>
            <p:cNvSpPr/>
            <p:nvPr/>
          </p:nvSpPr>
          <p:spPr>
            <a:xfrm>
              <a:off x="8727725" y="110150"/>
              <a:ext cx="271200" cy="2712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4"/>
            <p:cNvSpPr/>
            <p:nvPr/>
          </p:nvSpPr>
          <p:spPr>
            <a:xfrm>
              <a:off x="8414075" y="135500"/>
              <a:ext cx="220500" cy="2205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4"/>
            <p:cNvSpPr/>
            <p:nvPr/>
          </p:nvSpPr>
          <p:spPr>
            <a:xfrm>
              <a:off x="8159525" y="165050"/>
              <a:ext cx="161400" cy="161400"/>
            </a:xfrm>
            <a:prstGeom prst="ellipse">
              <a:avLst/>
            </a:prstGeom>
            <a:solidFill>
              <a:srgbClr val="ED5C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53" name="Google Shape;253;p24"/>
          <p:cNvCxnSpPr/>
          <p:nvPr/>
        </p:nvCxnSpPr>
        <p:spPr>
          <a:xfrm>
            <a:off x="-3750" y="4434750"/>
            <a:ext cx="9151500" cy="3300"/>
          </a:xfrm>
          <a:prstGeom prst="straightConnector1">
            <a:avLst/>
          </a:prstGeom>
          <a:noFill/>
          <a:ln cap="flat" cmpd="sng" w="19050">
            <a:solidFill>
              <a:srgbClr val="ED5C2E"/>
            </a:solidFill>
            <a:prstDash val="solid"/>
            <a:round/>
            <a:headEnd len="sm" w="sm" type="none"/>
            <a:tailEnd len="sm" w="sm" type="none"/>
          </a:ln>
        </p:spPr>
      </p:cxnSp>
      <p:cxnSp>
        <p:nvCxnSpPr>
          <p:cNvPr id="254" name="Google Shape;254;p24"/>
          <p:cNvCxnSpPr/>
          <p:nvPr/>
        </p:nvCxnSpPr>
        <p:spPr>
          <a:xfrm>
            <a:off x="-3750" y="880600"/>
            <a:ext cx="9151500" cy="3300"/>
          </a:xfrm>
          <a:prstGeom prst="straightConnector1">
            <a:avLst/>
          </a:prstGeom>
          <a:noFill/>
          <a:ln cap="flat" cmpd="sng" w="19050">
            <a:solidFill>
              <a:srgbClr val="ED5C2E"/>
            </a:solidFill>
            <a:prstDash val="solid"/>
            <a:round/>
            <a:headEnd len="sm" w="sm" type="none"/>
            <a:tailEnd len="sm" w="sm" type="none"/>
          </a:ln>
        </p:spPr>
      </p:cxnSp>
      <p:pic>
        <p:nvPicPr>
          <p:cNvPr id="255" name="Google Shape;255;p24"/>
          <p:cNvPicPr preferRelativeResize="0"/>
          <p:nvPr/>
        </p:nvPicPr>
        <p:blipFill rotWithShape="1">
          <a:blip r:embed="rId4">
            <a:alphaModFix/>
          </a:blip>
          <a:srcRect b="0" l="1510" r="2251" t="0"/>
          <a:stretch/>
        </p:blipFill>
        <p:spPr>
          <a:xfrm>
            <a:off x="4343675" y="1258525"/>
            <a:ext cx="1718225" cy="2471399"/>
          </a:xfrm>
          <a:prstGeom prst="rect">
            <a:avLst/>
          </a:prstGeom>
          <a:noFill/>
          <a:ln>
            <a:noFill/>
          </a:ln>
          <a:effectLst>
            <a:outerShdw blurRad="57150" rotWithShape="0" algn="bl" dir="5400000" dist="19050">
              <a:srgbClr val="000000">
                <a:alpha val="50000"/>
              </a:srgbClr>
            </a:outerShdw>
          </a:effectLst>
        </p:spPr>
      </p:pic>
      <p:pic>
        <p:nvPicPr>
          <p:cNvPr id="256" name="Google Shape;256;p24"/>
          <p:cNvPicPr preferRelativeResize="0"/>
          <p:nvPr/>
        </p:nvPicPr>
        <p:blipFill rotWithShape="1">
          <a:blip r:embed="rId5">
            <a:alphaModFix/>
          </a:blip>
          <a:srcRect b="0" l="0" r="-4286" t="0"/>
          <a:stretch/>
        </p:blipFill>
        <p:spPr>
          <a:xfrm>
            <a:off x="7127500" y="1258525"/>
            <a:ext cx="1718226" cy="2471399"/>
          </a:xfrm>
          <a:prstGeom prst="rect">
            <a:avLst/>
          </a:prstGeom>
          <a:noFill/>
          <a:ln>
            <a:noFill/>
          </a:ln>
        </p:spPr>
      </p:pic>
      <p:pic>
        <p:nvPicPr>
          <p:cNvPr id="257" name="Google Shape;257;p24"/>
          <p:cNvPicPr preferRelativeResize="0"/>
          <p:nvPr/>
        </p:nvPicPr>
        <p:blipFill>
          <a:blip r:embed="rId6">
            <a:alphaModFix/>
          </a:blip>
          <a:stretch>
            <a:fillRect/>
          </a:stretch>
        </p:blipFill>
        <p:spPr>
          <a:xfrm>
            <a:off x="6151750" y="1627875"/>
            <a:ext cx="1795250" cy="2471401"/>
          </a:xfrm>
          <a:prstGeom prst="rect">
            <a:avLst/>
          </a:prstGeom>
          <a:noFill/>
          <a:ln>
            <a:noFill/>
          </a:ln>
        </p:spPr>
      </p:pic>
      <p:pic>
        <p:nvPicPr>
          <p:cNvPr id="258" name="Google Shape;258;p24"/>
          <p:cNvPicPr preferRelativeResize="0"/>
          <p:nvPr/>
        </p:nvPicPr>
        <p:blipFill rotWithShape="1">
          <a:blip r:embed="rId7">
            <a:alphaModFix/>
          </a:blip>
          <a:srcRect b="0" l="0" r="2123" t="0"/>
          <a:stretch/>
        </p:blipFill>
        <p:spPr>
          <a:xfrm>
            <a:off x="3418750" y="1665575"/>
            <a:ext cx="1718225" cy="2471400"/>
          </a:xfrm>
          <a:prstGeom prst="rect">
            <a:avLst/>
          </a:prstGeom>
          <a:noFill/>
          <a:ln>
            <a:noFill/>
          </a:ln>
          <a:effectLst>
            <a:outerShdw blurRad="57150" rotWithShape="0" algn="bl" dir="5400000" dist="19050">
              <a:srgbClr val="000000">
                <a:alpha val="50000"/>
              </a:srgbClr>
            </a:outerShdw>
          </a:effectLst>
        </p:spPr>
      </p:pic>
      <p:sp>
        <p:nvSpPr>
          <p:cNvPr id="259" name="Google Shape;259;p24"/>
          <p:cNvSpPr txBox="1"/>
          <p:nvPr/>
        </p:nvSpPr>
        <p:spPr>
          <a:xfrm>
            <a:off x="125550" y="1201275"/>
            <a:ext cx="2975100" cy="31554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lt1"/>
              </a:buClr>
              <a:buSzPts val="1600"/>
              <a:buFont typeface="Lato"/>
              <a:buChar char="●"/>
            </a:pPr>
            <a:r>
              <a:rPr b="1" lang="en" sz="1600">
                <a:solidFill>
                  <a:schemeClr val="lt1"/>
                </a:solidFill>
                <a:latin typeface="Lato"/>
                <a:ea typeface="Lato"/>
                <a:cs typeface="Lato"/>
                <a:sym typeface="Lato"/>
              </a:rPr>
              <a:t>Census Data Required, Uploaded via HR Portal</a:t>
            </a:r>
            <a:endParaRPr b="1" sz="1600">
              <a:solidFill>
                <a:schemeClr val="lt1"/>
              </a:solidFill>
              <a:latin typeface="Lato"/>
              <a:ea typeface="Lato"/>
              <a:cs typeface="Lato"/>
              <a:sym typeface="Lato"/>
            </a:endParaRPr>
          </a:p>
          <a:p>
            <a:pPr indent="0" lvl="0" marL="457200" rtl="0" algn="l">
              <a:spcBef>
                <a:spcPts val="0"/>
              </a:spcBef>
              <a:spcAft>
                <a:spcPts val="0"/>
              </a:spcAft>
              <a:buNone/>
            </a:pPr>
            <a:r>
              <a:t/>
            </a:r>
            <a:endParaRPr b="1"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Char char="●"/>
            </a:pPr>
            <a:r>
              <a:rPr b="1" lang="en" sz="1600">
                <a:solidFill>
                  <a:schemeClr val="lt1"/>
                </a:solidFill>
                <a:latin typeface="Lato"/>
                <a:ea typeface="Lato"/>
                <a:cs typeface="Lato"/>
                <a:sym typeface="Lato"/>
              </a:rPr>
              <a:t>Monthly Educational Emails</a:t>
            </a:r>
            <a:endParaRPr b="1" sz="1600">
              <a:solidFill>
                <a:schemeClr val="lt1"/>
              </a:solidFill>
              <a:latin typeface="Lato"/>
              <a:ea typeface="Lato"/>
              <a:cs typeface="Lato"/>
              <a:sym typeface="Lato"/>
            </a:endParaRPr>
          </a:p>
          <a:p>
            <a:pPr indent="0" lvl="0" marL="457200" rtl="0" algn="l">
              <a:spcBef>
                <a:spcPts val="0"/>
              </a:spcBef>
              <a:spcAft>
                <a:spcPts val="0"/>
              </a:spcAft>
              <a:buNone/>
            </a:pPr>
            <a:r>
              <a:t/>
            </a:r>
            <a:endParaRPr b="1"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Char char="●"/>
            </a:pPr>
            <a:r>
              <a:rPr b="1" lang="en" sz="1600">
                <a:solidFill>
                  <a:schemeClr val="lt1"/>
                </a:solidFill>
                <a:latin typeface="Lato"/>
                <a:ea typeface="Lato"/>
                <a:cs typeface="Lato"/>
                <a:sym typeface="Lato"/>
              </a:rPr>
              <a:t>In-Home Mailers</a:t>
            </a:r>
            <a:endParaRPr b="1" sz="1600">
              <a:solidFill>
                <a:schemeClr val="lt1"/>
              </a:solidFill>
              <a:latin typeface="Lato"/>
              <a:ea typeface="Lato"/>
              <a:cs typeface="Lato"/>
              <a:sym typeface="Lato"/>
            </a:endParaRPr>
          </a:p>
          <a:p>
            <a:pPr indent="0" lvl="0" marL="0" rtl="0" algn="l">
              <a:spcBef>
                <a:spcPts val="0"/>
              </a:spcBef>
              <a:spcAft>
                <a:spcPts val="0"/>
              </a:spcAft>
              <a:buNone/>
            </a:pPr>
            <a:r>
              <a:t/>
            </a:r>
            <a:endParaRPr b="1"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Char char="●"/>
            </a:pPr>
            <a:r>
              <a:rPr b="1" lang="en" sz="1600">
                <a:solidFill>
                  <a:schemeClr val="lt1"/>
                </a:solidFill>
                <a:latin typeface="Lato"/>
                <a:ea typeface="Lato"/>
                <a:cs typeface="Lato"/>
                <a:sym typeface="Lato"/>
              </a:rPr>
              <a:t>Welcome Emails &amp; Mailers for Newly Eligible Individuals</a:t>
            </a:r>
            <a:endParaRPr b="1" sz="1600">
              <a:solidFill>
                <a:schemeClr val="lt1"/>
              </a:solidFill>
              <a:latin typeface="Lato"/>
              <a:ea typeface="Lato"/>
              <a:cs typeface="Lato"/>
              <a:sym typeface="Lato"/>
            </a:endParaRPr>
          </a:p>
          <a:p>
            <a:pPr indent="0" lvl="0" marL="457200" rtl="0" algn="l">
              <a:spcBef>
                <a:spcPts val="0"/>
              </a:spcBef>
              <a:spcAft>
                <a:spcPts val="0"/>
              </a:spcAft>
              <a:buNone/>
            </a:pPr>
            <a:r>
              <a:t/>
            </a:r>
            <a:endParaRPr sz="1700">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